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73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84" r:id="rId22"/>
    <p:sldId id="285" r:id="rId23"/>
    <p:sldId id="286" r:id="rId24"/>
    <p:sldId id="287" r:id="rId25"/>
    <p:sldId id="288" r:id="rId26"/>
    <p:sldId id="289" r:id="rId27"/>
    <p:sldId id="290" r:id="rId28"/>
    <p:sldId id="291" r:id="rId29"/>
    <p:sldId id="292" r:id="rId30"/>
    <p:sldId id="293" r:id="rId31"/>
    <p:sldId id="294" r:id="rId32"/>
    <p:sldId id="295" r:id="rId33"/>
    <p:sldId id="296" r:id="rId34"/>
    <p:sldId id="297" r:id="rId35"/>
    <p:sldId id="298" r:id="rId36"/>
    <p:sldId id="299" r:id="rId37"/>
    <p:sldId id="300" r:id="rId38"/>
    <p:sldId id="301" r:id="rId39"/>
    <p:sldId id="302" r:id="rId40"/>
    <p:sldId id="303" r:id="rId41"/>
    <p:sldId id="304" r:id="rId42"/>
    <p:sldId id="305" r:id="rId43"/>
    <p:sldId id="306" r:id="rId44"/>
    <p:sldId id="307" r:id="rId45"/>
    <p:sldId id="308" r:id="rId46"/>
    <p:sldId id="309" r:id="rId47"/>
    <p:sldId id="310" r:id="rId48"/>
    <p:sldId id="311" r:id="rId49"/>
    <p:sldId id="312" r:id="rId50"/>
    <p:sldId id="313" r:id="rId51"/>
    <p:sldId id="314" r:id="rId52"/>
    <p:sldId id="315" r:id="rId53"/>
    <p:sldId id="316" r:id="rId54"/>
    <p:sldId id="317" r:id="rId55"/>
    <p:sldId id="318" r:id="rId56"/>
    <p:sldId id="319" r:id="rId57"/>
    <p:sldId id="320" r:id="rId58"/>
    <p:sldId id="321" r:id="rId59"/>
    <p:sldId id="322" r:id="rId60"/>
    <p:sldId id="323" r:id="rId61"/>
    <p:sldId id="324" r:id="rId62"/>
    <p:sldId id="325" r:id="rId63"/>
    <p:sldId id="326" r:id="rId64"/>
    <p:sldId id="327" r:id="rId65"/>
    <p:sldId id="328" r:id="rId66"/>
    <p:sldId id="329" r:id="rId67"/>
    <p:sldId id="330" r:id="rId68"/>
    <p:sldId id="331" r:id="rId69"/>
    <p:sldId id="332" r:id="rId70"/>
    <p:sldId id="333" r:id="rId71"/>
    <p:sldId id="334" r:id="rId72"/>
    <p:sldId id="335" r:id="rId73"/>
    <p:sldId id="336" r:id="rId74"/>
    <p:sldId id="337" r:id="rId75"/>
    <p:sldId id="338" r:id="rId76"/>
    <p:sldId id="339" r:id="rId77"/>
    <p:sldId id="340" r:id="rId78"/>
    <p:sldId id="341" r:id="rId79"/>
  </p:sldIdLst>
  <p:sldSz cx="18288000" cy="10287000"/>
  <p:notesSz cx="6858000" cy="9144000"/>
  <p:embeddedFontLst>
    <p:embeddedFont>
      <p:font typeface="Arimo" panose="020B0604020202020204" charset="0"/>
      <p:regular r:id="rId80"/>
    </p:embeddedFont>
    <p:embeddedFont>
      <p:font typeface="Calibri" panose="020F0502020204030204" pitchFamily="34" charset="0"/>
      <p:regular r:id="rId81"/>
      <p:bold r:id="rId82"/>
      <p:italic r:id="rId83"/>
      <p:boldItalic r:id="rId84"/>
    </p:embeddedFont>
    <p:embeddedFont>
      <p:font typeface="Fira Sans Black" panose="020B0A03050000020004" pitchFamily="34" charset="0"/>
      <p:regular r:id="rId85"/>
      <p:bold r:id="rId86"/>
      <p:boldItalic r:id="rId87"/>
    </p:embeddedFont>
    <p:embeddedFont>
      <p:font typeface="Fira Sans Light" panose="020B0403050000020004" pitchFamily="34" charset="0"/>
      <p:regular r:id="rId88"/>
      <p:italic r:id="rId89"/>
    </p:embeddedFont>
    <p:embeddedFont>
      <p:font typeface="Fira Sans Light Bold" panose="020B0604020202020204" charset="0"/>
      <p:regular r:id="rId90"/>
    </p:embeddedFont>
    <p:embeddedFont>
      <p:font typeface="Fira Sans Medium" panose="020B0603050000020004" pitchFamily="34" charset="0"/>
      <p:regular r:id="rId91"/>
      <p:italic r:id="rId92"/>
    </p:embeddedFont>
    <p:embeddedFont>
      <p:font typeface="Majesty" pitchFamily="2" charset="-128"/>
      <p:regular r:id="rId9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2A2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5" d="100"/>
          <a:sy n="55" d="100"/>
        </p:scale>
        <p:origin x="662" y="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font" Target="fonts/font5.fntdata"/><Relationship Id="rId89" Type="http://schemas.openxmlformats.org/officeDocument/2006/relationships/font" Target="fonts/font10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font" Target="fonts/font11.fntdata"/><Relationship Id="rId95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font" Target="fonts/font1.fntdata"/><Relationship Id="rId85" Type="http://schemas.openxmlformats.org/officeDocument/2006/relationships/font" Target="fonts/font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font" Target="fonts/font4.fntdata"/><Relationship Id="rId88" Type="http://schemas.openxmlformats.org/officeDocument/2006/relationships/font" Target="fonts/font9.fntdata"/><Relationship Id="rId91" Type="http://schemas.openxmlformats.org/officeDocument/2006/relationships/font" Target="fonts/font12.fntdata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font" Target="fonts/font2.fntdata"/><Relationship Id="rId86" Type="http://schemas.openxmlformats.org/officeDocument/2006/relationships/font" Target="fonts/font7.fntdata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13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font" Target="fonts/font8.fntdata"/><Relationship Id="rId61" Type="http://schemas.openxmlformats.org/officeDocument/2006/relationships/slide" Target="slides/slide60.xml"/><Relationship Id="rId82" Type="http://schemas.openxmlformats.org/officeDocument/2006/relationships/font" Target="fonts/font3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font" Target="fonts/font1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9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1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svg"/><Relationship Id="rId4" Type="http://schemas.openxmlformats.org/officeDocument/2006/relationships/image" Target="../media/image38.svg"/><Relationship Id="rId9" Type="http://schemas.openxmlformats.org/officeDocument/2006/relationships/image" Target="../media/image43.png"/><Relationship Id="rId1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10" Type="http://schemas.openxmlformats.org/officeDocument/2006/relationships/image" Target="../media/image3.png"/><Relationship Id="rId4" Type="http://schemas.openxmlformats.org/officeDocument/2006/relationships/image" Target="../media/image42.svg"/><Relationship Id="rId9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10" Type="http://schemas.openxmlformats.org/officeDocument/2006/relationships/image" Target="../media/image3.png"/><Relationship Id="rId4" Type="http://schemas.openxmlformats.org/officeDocument/2006/relationships/image" Target="../media/image42.svg"/><Relationship Id="rId9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1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10" Type="http://schemas.openxmlformats.org/officeDocument/2006/relationships/image" Target="../media/image40.svg"/><Relationship Id="rId4" Type="http://schemas.openxmlformats.org/officeDocument/2006/relationships/image" Target="../media/image42.svg"/><Relationship Id="rId9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jpeg"/><Relationship Id="rId3" Type="http://schemas.openxmlformats.org/officeDocument/2006/relationships/image" Target="../media/image48.png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sv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3.png"/><Relationship Id="rId7" Type="http://schemas.openxmlformats.org/officeDocument/2006/relationships/image" Target="../media/image5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12.png"/><Relationship Id="rId7" Type="http://schemas.openxmlformats.org/officeDocument/2006/relationships/image" Target="../media/image2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12.png"/><Relationship Id="rId7" Type="http://schemas.openxmlformats.org/officeDocument/2006/relationships/image" Target="../media/image28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3" Type="http://schemas.openxmlformats.org/officeDocument/2006/relationships/image" Target="../media/image12.png"/><Relationship Id="rId7" Type="http://schemas.openxmlformats.org/officeDocument/2006/relationships/image" Target="../media/image6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svg"/><Relationship Id="rId5" Type="http://schemas.openxmlformats.org/officeDocument/2006/relationships/image" Target="../media/image61.png"/><Relationship Id="rId10" Type="http://schemas.openxmlformats.org/officeDocument/2006/relationships/image" Target="../media/image66.svg"/><Relationship Id="rId4" Type="http://schemas.openxmlformats.org/officeDocument/2006/relationships/image" Target="../media/image3.png"/><Relationship Id="rId9" Type="http://schemas.openxmlformats.org/officeDocument/2006/relationships/image" Target="../media/image6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1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3" Type="http://schemas.openxmlformats.org/officeDocument/2006/relationships/image" Target="../media/image12.png"/><Relationship Id="rId7" Type="http://schemas.openxmlformats.org/officeDocument/2006/relationships/image" Target="../media/image6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svg"/><Relationship Id="rId5" Type="http://schemas.openxmlformats.org/officeDocument/2006/relationships/image" Target="../media/image69.png"/><Relationship Id="rId10" Type="http://schemas.openxmlformats.org/officeDocument/2006/relationships/image" Target="../media/image72.svg"/><Relationship Id="rId4" Type="http://schemas.openxmlformats.org/officeDocument/2006/relationships/image" Target="../media/image3.png"/><Relationship Id="rId9" Type="http://schemas.openxmlformats.org/officeDocument/2006/relationships/image" Target="../media/image7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1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3" Type="http://schemas.openxmlformats.org/officeDocument/2006/relationships/image" Target="../media/image12.png"/><Relationship Id="rId7" Type="http://schemas.openxmlformats.org/officeDocument/2006/relationships/image" Target="../media/image6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svg"/><Relationship Id="rId5" Type="http://schemas.openxmlformats.org/officeDocument/2006/relationships/image" Target="../media/image69.png"/><Relationship Id="rId10" Type="http://schemas.openxmlformats.org/officeDocument/2006/relationships/image" Target="../media/image72.svg"/><Relationship Id="rId4" Type="http://schemas.openxmlformats.org/officeDocument/2006/relationships/image" Target="../media/image3.png"/><Relationship Id="rId9" Type="http://schemas.openxmlformats.org/officeDocument/2006/relationships/image" Target="../media/image7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png"/><Relationship Id="rId4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3" Type="http://schemas.openxmlformats.org/officeDocument/2006/relationships/image" Target="../media/image12.png"/><Relationship Id="rId7" Type="http://schemas.openxmlformats.org/officeDocument/2006/relationships/image" Target="../media/image6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svg"/><Relationship Id="rId5" Type="http://schemas.openxmlformats.org/officeDocument/2006/relationships/image" Target="../media/image69.png"/><Relationship Id="rId10" Type="http://schemas.openxmlformats.org/officeDocument/2006/relationships/image" Target="../media/image72.svg"/><Relationship Id="rId4" Type="http://schemas.openxmlformats.org/officeDocument/2006/relationships/image" Target="../media/image3.png"/><Relationship Id="rId9" Type="http://schemas.openxmlformats.org/officeDocument/2006/relationships/image" Target="../media/image7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png"/><Relationship Id="rId4" Type="http://schemas.openxmlformats.org/officeDocument/2006/relationships/image" Target="../media/image1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png"/><Relationship Id="rId4" Type="http://schemas.openxmlformats.org/officeDocument/2006/relationships/image" Target="../media/image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png"/><Relationship Id="rId4" Type="http://schemas.openxmlformats.org/officeDocument/2006/relationships/image" Target="../media/image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png"/><Relationship Id="rId4" Type="http://schemas.openxmlformats.org/officeDocument/2006/relationships/image" Target="../media/image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png"/><Relationship Id="rId4" Type="http://schemas.openxmlformats.org/officeDocument/2006/relationships/image" Target="../media/image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png"/><Relationship Id="rId4" Type="http://schemas.openxmlformats.org/officeDocument/2006/relationships/image" Target="../media/image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png"/><Relationship Id="rId4" Type="http://schemas.openxmlformats.org/officeDocument/2006/relationships/image" Target="../media/image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png"/><Relationship Id="rId4" Type="http://schemas.openxmlformats.org/officeDocument/2006/relationships/image" Target="../media/image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png"/><Relationship Id="rId4" Type="http://schemas.openxmlformats.org/officeDocument/2006/relationships/image" Target="../media/image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0.svg"/><Relationship Id="rId3" Type="http://schemas.openxmlformats.org/officeDocument/2006/relationships/image" Target="../media/image107.png"/><Relationship Id="rId7" Type="http://schemas.openxmlformats.org/officeDocument/2006/relationships/image" Target="../media/image44.svg"/><Relationship Id="rId12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38.svg"/><Relationship Id="rId5" Type="http://schemas.openxmlformats.org/officeDocument/2006/relationships/image" Target="../media/image3.png"/><Relationship Id="rId10" Type="http://schemas.openxmlformats.org/officeDocument/2006/relationships/image" Target="../media/image37.png"/><Relationship Id="rId4" Type="http://schemas.openxmlformats.org/officeDocument/2006/relationships/image" Target="../media/image12.png"/><Relationship Id="rId9" Type="http://schemas.openxmlformats.org/officeDocument/2006/relationships/image" Target="../media/image42.sv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jpeg"/><Relationship Id="rId3" Type="http://schemas.openxmlformats.org/officeDocument/2006/relationships/image" Target="../media/image48.png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sv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jpeg"/><Relationship Id="rId3" Type="http://schemas.openxmlformats.org/officeDocument/2006/relationships/image" Target="../media/image48.png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17" Type="http://schemas.openxmlformats.org/officeDocument/2006/relationships/image" Target="../media/image29.svg"/><Relationship Id="rId2" Type="http://schemas.openxmlformats.org/officeDocument/2006/relationships/image" Target="../media/image47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27.svg"/><Relationship Id="rId10" Type="http://schemas.openxmlformats.org/officeDocument/2006/relationships/image" Target="../media/image8.sv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3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46079" y="1028700"/>
            <a:ext cx="3128346" cy="111056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292678" y="8873822"/>
            <a:ext cx="4737642" cy="556673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514642" y="6578288"/>
            <a:ext cx="9440527" cy="1222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99"/>
              </a:lnSpc>
            </a:pPr>
            <a:r>
              <a:rPr lang="en-US" sz="3499" dirty="0">
                <a:solidFill>
                  <a:srgbClr val="3D3738"/>
                </a:solidFill>
                <a:latin typeface="Fira Sans Light"/>
              </a:rPr>
              <a:t>Ime </a:t>
            </a:r>
            <a:r>
              <a:rPr lang="en-US" sz="3499" dirty="0" err="1">
                <a:solidFill>
                  <a:srgbClr val="3D3738"/>
                </a:solidFill>
                <a:latin typeface="Fira Sans Light"/>
              </a:rPr>
              <a:t>priimek</a:t>
            </a:r>
            <a:endParaRPr lang="en-US" sz="3499" dirty="0">
              <a:solidFill>
                <a:srgbClr val="3D3738"/>
              </a:solidFill>
              <a:latin typeface="Fira Sans Light"/>
            </a:endParaRPr>
          </a:p>
          <a:p>
            <a:pPr>
              <a:lnSpc>
                <a:spcPts val="4899"/>
              </a:lnSpc>
            </a:pPr>
            <a:r>
              <a:rPr lang="en-US" sz="3499" dirty="0" err="1">
                <a:solidFill>
                  <a:srgbClr val="A2A2A2"/>
                </a:solidFill>
                <a:latin typeface="Fira Sans Light"/>
              </a:rPr>
              <a:t>naziv</a:t>
            </a:r>
            <a:r>
              <a:rPr lang="en-US" sz="3499" dirty="0">
                <a:solidFill>
                  <a:srgbClr val="A2A2A2"/>
                </a:solidFill>
                <a:latin typeface="Fira Sans Light"/>
              </a:rPr>
              <a:t>/ e-mail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028700" y="4438326"/>
            <a:ext cx="2860688" cy="2860688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58224">
                <a:alpha val="37647"/>
              </a:srgbClr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2514642" y="5285329"/>
            <a:ext cx="9778036" cy="1256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230"/>
              </a:lnSpc>
            </a:pPr>
            <a:r>
              <a:rPr lang="en-US" sz="7307" dirty="0">
                <a:solidFill>
                  <a:srgbClr val="F58224"/>
                </a:solidFill>
                <a:latin typeface="Fira Sans Black"/>
              </a:rPr>
              <a:t>NASLOV PREDSTAVITVE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53234" y="7279020"/>
            <a:ext cx="1188272" cy="1188272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58224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35476" y="7403143"/>
            <a:ext cx="623788" cy="894319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153234" y="5097795"/>
            <a:ext cx="1188272" cy="1188272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58224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24334" y="5346042"/>
            <a:ext cx="646072" cy="646072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1153234" y="2904054"/>
            <a:ext cx="1188272" cy="1188272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58224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36803" y="3141465"/>
            <a:ext cx="821134" cy="656907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028700" y="904875"/>
            <a:ext cx="16230600" cy="1039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6"/>
              </a:lnSpc>
            </a:pPr>
            <a:r>
              <a:rPr lang="en-US" sz="6004">
                <a:solidFill>
                  <a:srgbClr val="3D3738"/>
                </a:solidFill>
                <a:latin typeface="Fira Sans Black"/>
              </a:rPr>
              <a:t>Naslov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254769" y="2571342"/>
            <a:ext cx="7376408" cy="1760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6"/>
              </a:lnSpc>
            </a:pPr>
            <a:r>
              <a:rPr lang="en-US" sz="2497">
                <a:solidFill>
                  <a:srgbClr val="3D3738"/>
                </a:solidFill>
                <a:latin typeface="Fira Sans Light"/>
              </a:rPr>
              <a:t>Lorem ipsum dolor sit amet, consectetur adipiscing elit. Quisque erat enim, pellentesque quis porta nec, ultricies at turpis. Aenean tristique id lacus ac blandit. Sed a lectus arcu.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254769" y="4765084"/>
            <a:ext cx="7376408" cy="1760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6"/>
              </a:lnSpc>
            </a:pPr>
            <a:r>
              <a:rPr lang="en-US" sz="2497">
                <a:solidFill>
                  <a:srgbClr val="3D3738"/>
                </a:solidFill>
                <a:latin typeface="Fira Sans Light"/>
              </a:rPr>
              <a:t>Lorem ipsum dolor sit amet, consectetur adipiscing elit. Quisque erat enim, pellentesque quis porta nec, ultricies at turpis. Aenean tristique id lacus ac blandit. Sed a lectus arcu.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254769" y="6946309"/>
            <a:ext cx="7376408" cy="1760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6"/>
              </a:lnSpc>
            </a:pPr>
            <a:r>
              <a:rPr lang="en-US" sz="2497">
                <a:solidFill>
                  <a:srgbClr val="3D3738"/>
                </a:solidFill>
                <a:latin typeface="Fira Sans Light"/>
              </a:rPr>
              <a:t>Lorem ipsum dolor sit amet, consectetur adipiscing elit. Quisque erat enim, pellentesque quis porta nec, ultricies at turpis. Aenean tristique id lacus ac blandit. Sed a lectus arcu.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930017" y="9258300"/>
            <a:ext cx="16329283" cy="532308"/>
            <a:chOff x="0" y="0"/>
            <a:chExt cx="21772378" cy="709745"/>
          </a:xfrm>
        </p:grpSpPr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19904675" y="0"/>
              <a:ext cx="1867703" cy="663034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0" y="14805"/>
              <a:ext cx="5914380" cy="69494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904875"/>
            <a:ext cx="16230600" cy="1039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6"/>
              </a:lnSpc>
            </a:pPr>
            <a:r>
              <a:rPr lang="en-US" sz="6004">
                <a:solidFill>
                  <a:srgbClr val="3D3738"/>
                </a:solidFill>
                <a:latin typeface="Fira Sans Black"/>
              </a:rPr>
              <a:t>Naslov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7014074"/>
            <a:ext cx="16230600" cy="1327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0"/>
              </a:lnSpc>
            </a:pPr>
            <a:r>
              <a:rPr lang="en-US" sz="2500">
                <a:solidFill>
                  <a:srgbClr val="3D3738"/>
                </a:solidFill>
                <a:latin typeface="Fira Sans Light"/>
              </a:rPr>
              <a:t>Lorem ipsum dolor sit amet, consectetur adipiscing elit. Quisque erat enim, pellentesque quis porta nec, ultricies at turpis. Aenean tristique id lacus ac blandit. Sed a lectus arcu. Nunc libero purus, cursus vitae tortor ut, lacinia imperdiet eros. Pellentesque sit amet mattis turpis. 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2042370" y="3016285"/>
            <a:ext cx="3535836" cy="3535836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58224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2024834" y="4222228"/>
            <a:ext cx="3570906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Fira Sans Medium"/>
              </a:rPr>
              <a:t>Lorem ipsum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Fira Sans Medium"/>
              </a:rPr>
              <a:t>lorem ipsum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7374461" y="2897864"/>
            <a:ext cx="3535836" cy="3535836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3D3738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7339390" y="4222228"/>
            <a:ext cx="3570906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Fira Sans Medium"/>
              </a:rPr>
              <a:t>Lorem ipsum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Fira Sans Medium"/>
              </a:rPr>
              <a:t>lorem ipsum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2689018" y="2897864"/>
            <a:ext cx="3535836" cy="3535836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A2A2A2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12653947" y="4222228"/>
            <a:ext cx="3570906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Fira Sans Medium"/>
              </a:rPr>
              <a:t>Lorem ipsum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Fira Sans Medium"/>
              </a:rPr>
              <a:t>lorem ipsum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930017" y="9258300"/>
            <a:ext cx="16329283" cy="532308"/>
            <a:chOff x="0" y="0"/>
            <a:chExt cx="21772378" cy="709745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9904675" y="0"/>
              <a:ext cx="1867703" cy="663034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14805"/>
              <a:ext cx="5914380" cy="69494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30017" y="9258300"/>
            <a:ext cx="16329283" cy="532308"/>
            <a:chOff x="0" y="0"/>
            <a:chExt cx="21772378" cy="70974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9904675" y="0"/>
              <a:ext cx="1867703" cy="663034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14805"/>
              <a:ext cx="5914380" cy="694940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028700" y="3249966"/>
            <a:ext cx="14968979" cy="849587"/>
            <a:chOff x="0" y="0"/>
            <a:chExt cx="5063581" cy="28739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63581" cy="287391"/>
            </a:xfrm>
            <a:custGeom>
              <a:avLst/>
              <a:gdLst/>
              <a:ahLst/>
              <a:cxnLst/>
              <a:rect l="l" t="t" r="r" b="b"/>
              <a:pathLst>
                <a:path w="5063581" h="287391">
                  <a:moveTo>
                    <a:pt x="0" y="0"/>
                  </a:moveTo>
                  <a:lnTo>
                    <a:pt x="5063581" y="0"/>
                  </a:lnTo>
                  <a:lnTo>
                    <a:pt x="5063581" y="287391"/>
                  </a:lnTo>
                  <a:lnTo>
                    <a:pt x="0" y="287391"/>
                  </a:lnTo>
                  <a:close/>
                </a:path>
              </a:pathLst>
            </a:custGeom>
            <a:solidFill>
              <a:srgbClr val="F58224">
                <a:alpha val="29803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028700" y="4939616"/>
            <a:ext cx="14968979" cy="849587"/>
            <a:chOff x="0" y="0"/>
            <a:chExt cx="5063581" cy="28739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063581" cy="287391"/>
            </a:xfrm>
            <a:custGeom>
              <a:avLst/>
              <a:gdLst/>
              <a:ahLst/>
              <a:cxnLst/>
              <a:rect l="l" t="t" r="r" b="b"/>
              <a:pathLst>
                <a:path w="5063581" h="287391">
                  <a:moveTo>
                    <a:pt x="0" y="0"/>
                  </a:moveTo>
                  <a:lnTo>
                    <a:pt x="5063581" y="0"/>
                  </a:lnTo>
                  <a:lnTo>
                    <a:pt x="5063581" y="287391"/>
                  </a:lnTo>
                  <a:lnTo>
                    <a:pt x="0" y="287391"/>
                  </a:lnTo>
                  <a:close/>
                </a:path>
              </a:pathLst>
            </a:custGeom>
            <a:solidFill>
              <a:srgbClr val="F58224">
                <a:alpha val="29803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028700" y="6629265"/>
            <a:ext cx="14968979" cy="849587"/>
            <a:chOff x="0" y="0"/>
            <a:chExt cx="5063581" cy="28739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063581" cy="287391"/>
            </a:xfrm>
            <a:custGeom>
              <a:avLst/>
              <a:gdLst/>
              <a:ahLst/>
              <a:cxnLst/>
              <a:rect l="l" t="t" r="r" b="b"/>
              <a:pathLst>
                <a:path w="5063581" h="287391">
                  <a:moveTo>
                    <a:pt x="0" y="0"/>
                  </a:moveTo>
                  <a:lnTo>
                    <a:pt x="5063581" y="0"/>
                  </a:lnTo>
                  <a:lnTo>
                    <a:pt x="5063581" y="287391"/>
                  </a:lnTo>
                  <a:lnTo>
                    <a:pt x="0" y="287391"/>
                  </a:lnTo>
                  <a:close/>
                </a:path>
              </a:pathLst>
            </a:custGeom>
            <a:solidFill>
              <a:srgbClr val="F58224">
                <a:alpha val="29803"/>
              </a:srgbClr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028700" y="4090028"/>
            <a:ext cx="14968979" cy="849587"/>
            <a:chOff x="0" y="0"/>
            <a:chExt cx="5063581" cy="28739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063581" cy="287391"/>
            </a:xfrm>
            <a:custGeom>
              <a:avLst/>
              <a:gdLst/>
              <a:ahLst/>
              <a:cxnLst/>
              <a:rect l="l" t="t" r="r" b="b"/>
              <a:pathLst>
                <a:path w="5063581" h="287391">
                  <a:moveTo>
                    <a:pt x="0" y="0"/>
                  </a:moveTo>
                  <a:lnTo>
                    <a:pt x="5063581" y="0"/>
                  </a:lnTo>
                  <a:lnTo>
                    <a:pt x="5063581" y="287391"/>
                  </a:lnTo>
                  <a:lnTo>
                    <a:pt x="0" y="287391"/>
                  </a:lnTo>
                  <a:close/>
                </a:path>
              </a:pathLst>
            </a:custGeom>
            <a:solidFill>
              <a:srgbClr val="F4F4F4">
                <a:alpha val="29803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028700" y="5779678"/>
            <a:ext cx="14968979" cy="849587"/>
            <a:chOff x="0" y="0"/>
            <a:chExt cx="5063581" cy="28739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5063581" cy="287391"/>
            </a:xfrm>
            <a:custGeom>
              <a:avLst/>
              <a:gdLst/>
              <a:ahLst/>
              <a:cxnLst/>
              <a:rect l="l" t="t" r="r" b="b"/>
              <a:pathLst>
                <a:path w="5063581" h="287391">
                  <a:moveTo>
                    <a:pt x="0" y="0"/>
                  </a:moveTo>
                  <a:lnTo>
                    <a:pt x="5063581" y="0"/>
                  </a:lnTo>
                  <a:lnTo>
                    <a:pt x="5063581" y="287391"/>
                  </a:lnTo>
                  <a:lnTo>
                    <a:pt x="0" y="287391"/>
                  </a:lnTo>
                  <a:close/>
                </a:path>
              </a:pathLst>
            </a:custGeom>
            <a:solidFill>
              <a:srgbClr val="F4F4F4">
                <a:alpha val="29803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028700" y="7469327"/>
            <a:ext cx="14968979" cy="849587"/>
            <a:chOff x="0" y="0"/>
            <a:chExt cx="5063581" cy="28739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063581" cy="287391"/>
            </a:xfrm>
            <a:custGeom>
              <a:avLst/>
              <a:gdLst/>
              <a:ahLst/>
              <a:cxnLst/>
              <a:rect l="l" t="t" r="r" b="b"/>
              <a:pathLst>
                <a:path w="5063581" h="287391">
                  <a:moveTo>
                    <a:pt x="0" y="0"/>
                  </a:moveTo>
                  <a:lnTo>
                    <a:pt x="5063581" y="0"/>
                  </a:lnTo>
                  <a:lnTo>
                    <a:pt x="5063581" y="287391"/>
                  </a:lnTo>
                  <a:lnTo>
                    <a:pt x="0" y="287391"/>
                  </a:lnTo>
                  <a:close/>
                </a:path>
              </a:pathLst>
            </a:custGeom>
            <a:solidFill>
              <a:srgbClr val="F4F4F4">
                <a:alpha val="29803"/>
              </a:srgbClr>
            </a:solidFill>
          </p:spPr>
        </p:sp>
      </p:grpSp>
      <p:sp>
        <p:nvSpPr>
          <p:cNvPr id="17" name="TextBox 17"/>
          <p:cNvSpPr txBox="1"/>
          <p:nvPr/>
        </p:nvSpPr>
        <p:spPr>
          <a:xfrm>
            <a:off x="1354359" y="3436831"/>
            <a:ext cx="3091996" cy="428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6"/>
              </a:lnSpc>
            </a:pPr>
            <a:r>
              <a:rPr lang="en-US" sz="2497">
                <a:solidFill>
                  <a:srgbClr val="3D3738"/>
                </a:solidFill>
                <a:latin typeface="Fira Sans Medium"/>
              </a:rPr>
              <a:t>Element 1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54359" y="5126480"/>
            <a:ext cx="3091996" cy="428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6"/>
              </a:lnSpc>
            </a:pPr>
            <a:r>
              <a:rPr lang="en-US" sz="2497">
                <a:solidFill>
                  <a:srgbClr val="3D3738"/>
                </a:solidFill>
                <a:latin typeface="Fira Sans Medium"/>
              </a:rPr>
              <a:t>Element 1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54359" y="6816130"/>
            <a:ext cx="3091996" cy="428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6"/>
              </a:lnSpc>
            </a:pPr>
            <a:r>
              <a:rPr lang="en-US" sz="2497">
                <a:solidFill>
                  <a:srgbClr val="3D3738"/>
                </a:solidFill>
                <a:latin typeface="Fira Sans Medium"/>
              </a:rPr>
              <a:t>Element 1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54359" y="4276893"/>
            <a:ext cx="3091996" cy="428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6"/>
              </a:lnSpc>
            </a:pPr>
            <a:r>
              <a:rPr lang="en-US" sz="2497">
                <a:solidFill>
                  <a:srgbClr val="3D3738"/>
                </a:solidFill>
                <a:latin typeface="Fira Sans Medium"/>
              </a:rPr>
              <a:t>Element 1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354359" y="5966542"/>
            <a:ext cx="3091996" cy="428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6"/>
              </a:lnSpc>
            </a:pPr>
            <a:r>
              <a:rPr lang="en-US" sz="2497">
                <a:solidFill>
                  <a:srgbClr val="3D3738"/>
                </a:solidFill>
                <a:latin typeface="Fira Sans Medium"/>
              </a:rPr>
              <a:t>Element 1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354359" y="7656192"/>
            <a:ext cx="3091996" cy="428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6"/>
              </a:lnSpc>
            </a:pPr>
            <a:r>
              <a:rPr lang="en-US" sz="2497">
                <a:solidFill>
                  <a:srgbClr val="3D3738"/>
                </a:solidFill>
                <a:latin typeface="Fira Sans Medium"/>
              </a:rPr>
              <a:t>Element 1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5109019" y="3436831"/>
            <a:ext cx="3091996" cy="428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6"/>
              </a:lnSpc>
            </a:pPr>
            <a:r>
              <a:rPr lang="en-US" sz="2497" dirty="0">
                <a:solidFill>
                  <a:srgbClr val="3D3738"/>
                </a:solidFill>
                <a:latin typeface="Fira Sans Light"/>
              </a:rPr>
              <a:t>Element 1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5109019" y="2670574"/>
            <a:ext cx="3091996" cy="428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6"/>
              </a:lnSpc>
            </a:pPr>
            <a:r>
              <a:rPr lang="en-US" sz="2497" dirty="0">
                <a:solidFill>
                  <a:srgbClr val="3D3738"/>
                </a:solidFill>
                <a:latin typeface="Fira Sans Medium"/>
              </a:rPr>
              <a:t>Element 1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5109019" y="5126480"/>
            <a:ext cx="3091996" cy="428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6"/>
              </a:lnSpc>
            </a:pPr>
            <a:r>
              <a:rPr lang="en-US" sz="2497">
                <a:solidFill>
                  <a:srgbClr val="3D3738"/>
                </a:solidFill>
                <a:latin typeface="Fira Sans Light"/>
              </a:rPr>
              <a:t>Element 1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5109019" y="6816130"/>
            <a:ext cx="3091996" cy="428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6"/>
              </a:lnSpc>
            </a:pPr>
            <a:r>
              <a:rPr lang="en-US" sz="2497">
                <a:solidFill>
                  <a:srgbClr val="3D3738"/>
                </a:solidFill>
                <a:latin typeface="Fira Sans Light"/>
              </a:rPr>
              <a:t>Element 1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5109019" y="4276893"/>
            <a:ext cx="3091996" cy="428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6"/>
              </a:lnSpc>
            </a:pPr>
            <a:r>
              <a:rPr lang="en-US" sz="2497" dirty="0">
                <a:solidFill>
                  <a:srgbClr val="3D3738"/>
                </a:solidFill>
                <a:latin typeface="Fira Sans Light"/>
              </a:rPr>
              <a:t>Element 1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5109019" y="5966542"/>
            <a:ext cx="3091996" cy="428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6"/>
              </a:lnSpc>
            </a:pPr>
            <a:r>
              <a:rPr lang="en-US" sz="2497">
                <a:solidFill>
                  <a:srgbClr val="3D3738"/>
                </a:solidFill>
                <a:latin typeface="Fira Sans Light"/>
              </a:rPr>
              <a:t>Element 1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5109019" y="7656192"/>
            <a:ext cx="3091996" cy="428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6"/>
              </a:lnSpc>
            </a:pPr>
            <a:r>
              <a:rPr lang="en-US" sz="2497">
                <a:solidFill>
                  <a:srgbClr val="3D3738"/>
                </a:solidFill>
                <a:latin typeface="Fira Sans Light"/>
              </a:rPr>
              <a:t>Element 1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8863678" y="3436831"/>
            <a:ext cx="3091996" cy="428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6"/>
              </a:lnSpc>
            </a:pPr>
            <a:r>
              <a:rPr lang="en-US" sz="2497">
                <a:solidFill>
                  <a:srgbClr val="3D3738"/>
                </a:solidFill>
                <a:latin typeface="Fira Sans Light"/>
              </a:rPr>
              <a:t>Element 1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8863678" y="2670574"/>
            <a:ext cx="3091996" cy="428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6"/>
              </a:lnSpc>
            </a:pPr>
            <a:r>
              <a:rPr lang="en-US" sz="2497">
                <a:solidFill>
                  <a:srgbClr val="3D3738"/>
                </a:solidFill>
                <a:latin typeface="Fira Sans Medium"/>
              </a:rPr>
              <a:t>Element 1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8863678" y="5126480"/>
            <a:ext cx="3091996" cy="428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6"/>
              </a:lnSpc>
            </a:pPr>
            <a:r>
              <a:rPr lang="en-US" sz="2497">
                <a:solidFill>
                  <a:srgbClr val="3D3738"/>
                </a:solidFill>
                <a:latin typeface="Fira Sans Light"/>
              </a:rPr>
              <a:t>Element 1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8863678" y="6816130"/>
            <a:ext cx="3091996" cy="428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6"/>
              </a:lnSpc>
            </a:pPr>
            <a:r>
              <a:rPr lang="en-US" sz="2497">
                <a:solidFill>
                  <a:srgbClr val="3D3738"/>
                </a:solidFill>
                <a:latin typeface="Fira Sans Light"/>
              </a:rPr>
              <a:t>Element 1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8863678" y="4276893"/>
            <a:ext cx="3091996" cy="428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6"/>
              </a:lnSpc>
            </a:pPr>
            <a:r>
              <a:rPr lang="en-US" sz="2497">
                <a:solidFill>
                  <a:srgbClr val="3D3738"/>
                </a:solidFill>
                <a:latin typeface="Fira Sans Light"/>
              </a:rPr>
              <a:t>Element 1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8863678" y="5966542"/>
            <a:ext cx="3091996" cy="428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6"/>
              </a:lnSpc>
            </a:pPr>
            <a:r>
              <a:rPr lang="en-US" sz="2497">
                <a:solidFill>
                  <a:srgbClr val="3D3738"/>
                </a:solidFill>
                <a:latin typeface="Fira Sans Light"/>
              </a:rPr>
              <a:t>Element 1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8863678" y="7656192"/>
            <a:ext cx="3091996" cy="428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6"/>
              </a:lnSpc>
            </a:pPr>
            <a:r>
              <a:rPr lang="en-US" sz="2497">
                <a:solidFill>
                  <a:srgbClr val="3D3738"/>
                </a:solidFill>
                <a:latin typeface="Fira Sans Light"/>
              </a:rPr>
              <a:t>Element 1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2618337" y="3436831"/>
            <a:ext cx="3091996" cy="428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6"/>
              </a:lnSpc>
            </a:pPr>
            <a:r>
              <a:rPr lang="en-US" sz="2497">
                <a:solidFill>
                  <a:srgbClr val="3D3738"/>
                </a:solidFill>
                <a:latin typeface="Fira Sans Light"/>
              </a:rPr>
              <a:t>Element 1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2618337" y="2670574"/>
            <a:ext cx="3091996" cy="428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6"/>
              </a:lnSpc>
            </a:pPr>
            <a:r>
              <a:rPr lang="en-US" sz="2497">
                <a:solidFill>
                  <a:srgbClr val="3D3738"/>
                </a:solidFill>
                <a:latin typeface="Fira Sans Medium"/>
              </a:rPr>
              <a:t>Element 1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2618337" y="5126480"/>
            <a:ext cx="3091996" cy="428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6"/>
              </a:lnSpc>
            </a:pPr>
            <a:r>
              <a:rPr lang="en-US" sz="2497">
                <a:solidFill>
                  <a:srgbClr val="3D3738"/>
                </a:solidFill>
                <a:latin typeface="Fira Sans Light"/>
              </a:rPr>
              <a:t>Element 1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2618337" y="6816130"/>
            <a:ext cx="3091996" cy="428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6"/>
              </a:lnSpc>
            </a:pPr>
            <a:r>
              <a:rPr lang="en-US" sz="2497">
                <a:solidFill>
                  <a:srgbClr val="3D3738"/>
                </a:solidFill>
                <a:latin typeface="Fira Sans Light"/>
              </a:rPr>
              <a:t>Element 1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2618337" y="4276893"/>
            <a:ext cx="3091996" cy="428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6"/>
              </a:lnSpc>
            </a:pPr>
            <a:r>
              <a:rPr lang="en-US" sz="2497">
                <a:solidFill>
                  <a:srgbClr val="3D3738"/>
                </a:solidFill>
                <a:latin typeface="Fira Sans Light"/>
              </a:rPr>
              <a:t>Element 1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2618337" y="5966542"/>
            <a:ext cx="3091996" cy="428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6"/>
              </a:lnSpc>
            </a:pPr>
            <a:r>
              <a:rPr lang="en-US" sz="2497">
                <a:solidFill>
                  <a:srgbClr val="3D3738"/>
                </a:solidFill>
                <a:latin typeface="Fira Sans Light"/>
              </a:rPr>
              <a:t>Element 1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2618337" y="7656192"/>
            <a:ext cx="3091996" cy="428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6"/>
              </a:lnSpc>
            </a:pPr>
            <a:r>
              <a:rPr lang="en-US" sz="2497">
                <a:solidFill>
                  <a:srgbClr val="3D3738"/>
                </a:solidFill>
                <a:latin typeface="Fira Sans Light"/>
              </a:rPr>
              <a:t>Element 1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028700" y="904875"/>
            <a:ext cx="16230600" cy="1039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6"/>
              </a:lnSpc>
            </a:pPr>
            <a:r>
              <a:rPr lang="en-US" sz="6004" dirty="0" err="1">
                <a:solidFill>
                  <a:srgbClr val="3D3738"/>
                </a:solidFill>
                <a:latin typeface="Fira Sans Black"/>
              </a:rPr>
              <a:t>Naslov</a:t>
            </a:r>
            <a:r>
              <a:rPr lang="en-US" sz="6004" dirty="0">
                <a:solidFill>
                  <a:srgbClr val="3D3738"/>
                </a:solidFill>
                <a:latin typeface="Fira Sans Black"/>
              </a:rPr>
              <a:t>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1992" y="3508276"/>
            <a:ext cx="3622636" cy="3622636"/>
            <a:chOff x="0" y="0"/>
            <a:chExt cx="1913890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1789430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1789430"/>
                  </a:lnTo>
                  <a:cubicBezTo>
                    <a:pt x="1913890" y="1858010"/>
                    <a:pt x="1858010" y="1913890"/>
                    <a:pt x="1789430" y="1913890"/>
                  </a:cubicBezTo>
                  <a:close/>
                </a:path>
              </a:pathLst>
            </a:custGeom>
            <a:solidFill>
              <a:srgbClr val="F5822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5231355" y="3508276"/>
            <a:ext cx="3622636" cy="3622636"/>
            <a:chOff x="0" y="0"/>
            <a:chExt cx="1913890" cy="19138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1789430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1789430"/>
                  </a:lnTo>
                  <a:cubicBezTo>
                    <a:pt x="1913890" y="1858010"/>
                    <a:pt x="1858010" y="1913890"/>
                    <a:pt x="1789430" y="1913890"/>
                  </a:cubicBezTo>
                  <a:close/>
                </a:path>
              </a:pathLst>
            </a:custGeom>
            <a:solidFill>
              <a:srgbClr val="F58224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9434009" y="3508276"/>
            <a:ext cx="3622636" cy="3622636"/>
            <a:chOff x="0" y="0"/>
            <a:chExt cx="1913890" cy="191389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1789430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1789430"/>
                  </a:lnTo>
                  <a:cubicBezTo>
                    <a:pt x="1913890" y="1858010"/>
                    <a:pt x="1858010" y="1913890"/>
                    <a:pt x="1789430" y="1913890"/>
                  </a:cubicBezTo>
                  <a:close/>
                </a:path>
              </a:pathLst>
            </a:custGeom>
            <a:solidFill>
              <a:srgbClr val="F58224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3629956" y="3508276"/>
            <a:ext cx="3622636" cy="3622636"/>
            <a:chOff x="0" y="0"/>
            <a:chExt cx="1913890" cy="191389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1789430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1789430"/>
                  </a:lnTo>
                  <a:cubicBezTo>
                    <a:pt x="1913890" y="1858010"/>
                    <a:pt x="1858010" y="1913890"/>
                    <a:pt x="1789430" y="1913890"/>
                  </a:cubicBezTo>
                  <a:close/>
                </a:path>
              </a:pathLst>
            </a:custGeom>
            <a:solidFill>
              <a:srgbClr val="F58224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1028700" y="904875"/>
            <a:ext cx="7517130" cy="1039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6"/>
              </a:lnSpc>
            </a:pPr>
            <a:r>
              <a:rPr lang="en-US" sz="6004">
                <a:solidFill>
                  <a:srgbClr val="3D3738"/>
                </a:solidFill>
                <a:latin typeface="Fira Sans Black"/>
              </a:rPr>
              <a:t>Naslov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81951" y="3747969"/>
            <a:ext cx="3302716" cy="3095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Fira Sans Light"/>
              </a:rPr>
              <a:t>Presentations are communication tools that can be used as lectures, reports, and more. Presentations are communication tools.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391314" y="3747969"/>
            <a:ext cx="3302716" cy="3095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Fira Sans Light"/>
              </a:rPr>
              <a:t>Presentations are communication tools that can be used as lectures, reports, and more. Presentations are communication tools.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593969" y="3747969"/>
            <a:ext cx="3302716" cy="3095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Fira Sans Light"/>
              </a:rPr>
              <a:t>Presentations are communication tools that can be used as lectures, reports, and more. Presentations are communication tools.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796624" y="3747969"/>
            <a:ext cx="3302716" cy="3095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Fira Sans Light"/>
              </a:rPr>
              <a:t>Presentations are communication tools that can be used as lectures, reports, and more. Presentations are communication tools.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28700" y="7777285"/>
            <a:ext cx="15237169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en-US" sz="4000">
                <a:solidFill>
                  <a:srgbClr val="3D3738"/>
                </a:solidFill>
                <a:latin typeface="Majesty"/>
              </a:rPr>
              <a:t>Presentations are communication tools.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28700" y="2531973"/>
            <a:ext cx="3622636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3D3738"/>
                </a:solidFill>
                <a:latin typeface="Fira Sans Medium"/>
              </a:rPr>
              <a:t>Podnaslov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231355" y="2531973"/>
            <a:ext cx="3622636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3D3738"/>
                </a:solidFill>
                <a:latin typeface="Fira Sans Medium"/>
              </a:rPr>
              <a:t>Podnaslov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434009" y="2531973"/>
            <a:ext cx="3622636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3D3738"/>
                </a:solidFill>
                <a:latin typeface="Fira Sans Medium"/>
              </a:rPr>
              <a:t>Podnaslov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636664" y="2531973"/>
            <a:ext cx="3622636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3D3738"/>
                </a:solidFill>
                <a:latin typeface="Fira Sans Medium"/>
              </a:rPr>
              <a:t>Podnaslov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930017" y="9258300"/>
            <a:ext cx="16329283" cy="532308"/>
            <a:chOff x="0" y="0"/>
            <a:chExt cx="21772378" cy="709745"/>
          </a:xfrm>
        </p:grpSpPr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9904675" y="0"/>
              <a:ext cx="1867703" cy="663034"/>
            </a:xfrm>
            <a:prstGeom prst="rect">
              <a:avLst/>
            </a:prstGeom>
          </p:spPr>
        </p:pic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14805"/>
              <a:ext cx="5914380" cy="69494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87489" y="2010601"/>
            <a:ext cx="4630915" cy="3260029"/>
            <a:chOff x="0" y="0"/>
            <a:chExt cx="2589318" cy="18228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89318" cy="1822805"/>
            </a:xfrm>
            <a:custGeom>
              <a:avLst/>
              <a:gdLst/>
              <a:ahLst/>
              <a:cxnLst/>
              <a:rect l="l" t="t" r="r" b="b"/>
              <a:pathLst>
                <a:path w="2589318" h="1822805">
                  <a:moveTo>
                    <a:pt x="2464858" y="1822804"/>
                  </a:moveTo>
                  <a:lnTo>
                    <a:pt x="124460" y="1822804"/>
                  </a:lnTo>
                  <a:cubicBezTo>
                    <a:pt x="55880" y="1822804"/>
                    <a:pt x="0" y="1766925"/>
                    <a:pt x="0" y="169834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464858" y="0"/>
                  </a:lnTo>
                  <a:cubicBezTo>
                    <a:pt x="2533438" y="0"/>
                    <a:pt x="2589318" y="55880"/>
                    <a:pt x="2589318" y="124460"/>
                  </a:cubicBezTo>
                  <a:lnTo>
                    <a:pt x="2589318" y="1698345"/>
                  </a:lnTo>
                  <a:cubicBezTo>
                    <a:pt x="2589318" y="1766925"/>
                    <a:pt x="2533438" y="1822805"/>
                    <a:pt x="2464858" y="1822805"/>
                  </a:cubicBezTo>
                  <a:close/>
                </a:path>
              </a:pathLst>
            </a:custGeom>
            <a:solidFill>
              <a:srgbClr val="F5822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587489" y="5721653"/>
            <a:ext cx="4630915" cy="3260029"/>
            <a:chOff x="0" y="0"/>
            <a:chExt cx="2589318" cy="182280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589318" cy="1822805"/>
            </a:xfrm>
            <a:custGeom>
              <a:avLst/>
              <a:gdLst/>
              <a:ahLst/>
              <a:cxnLst/>
              <a:rect l="l" t="t" r="r" b="b"/>
              <a:pathLst>
                <a:path w="2589318" h="1822805">
                  <a:moveTo>
                    <a:pt x="2464858" y="1822804"/>
                  </a:moveTo>
                  <a:lnTo>
                    <a:pt x="124460" y="1822804"/>
                  </a:lnTo>
                  <a:cubicBezTo>
                    <a:pt x="55880" y="1822804"/>
                    <a:pt x="0" y="1766925"/>
                    <a:pt x="0" y="169834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464858" y="0"/>
                  </a:lnTo>
                  <a:cubicBezTo>
                    <a:pt x="2533438" y="0"/>
                    <a:pt x="2589318" y="55880"/>
                    <a:pt x="2589318" y="124460"/>
                  </a:cubicBezTo>
                  <a:lnTo>
                    <a:pt x="2589318" y="1698345"/>
                  </a:lnTo>
                  <a:cubicBezTo>
                    <a:pt x="2589318" y="1766925"/>
                    <a:pt x="2533438" y="1822805"/>
                    <a:pt x="2464858" y="1822805"/>
                  </a:cubicBezTo>
                  <a:close/>
                </a:path>
              </a:pathLst>
            </a:custGeom>
            <a:solidFill>
              <a:srgbClr val="A2A2A2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6698860" y="2010601"/>
            <a:ext cx="4630915" cy="3260029"/>
            <a:chOff x="0" y="0"/>
            <a:chExt cx="2589318" cy="182280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589318" cy="1822805"/>
            </a:xfrm>
            <a:custGeom>
              <a:avLst/>
              <a:gdLst/>
              <a:ahLst/>
              <a:cxnLst/>
              <a:rect l="l" t="t" r="r" b="b"/>
              <a:pathLst>
                <a:path w="2589318" h="1822805">
                  <a:moveTo>
                    <a:pt x="2464858" y="1822804"/>
                  </a:moveTo>
                  <a:lnTo>
                    <a:pt x="124460" y="1822804"/>
                  </a:lnTo>
                  <a:cubicBezTo>
                    <a:pt x="55880" y="1822804"/>
                    <a:pt x="0" y="1766925"/>
                    <a:pt x="0" y="169834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464858" y="0"/>
                  </a:lnTo>
                  <a:cubicBezTo>
                    <a:pt x="2533438" y="0"/>
                    <a:pt x="2589318" y="55880"/>
                    <a:pt x="2589318" y="124460"/>
                  </a:cubicBezTo>
                  <a:lnTo>
                    <a:pt x="2589318" y="1698345"/>
                  </a:lnTo>
                  <a:cubicBezTo>
                    <a:pt x="2589318" y="1766925"/>
                    <a:pt x="2533438" y="1822805"/>
                    <a:pt x="2464858" y="1822805"/>
                  </a:cubicBezTo>
                  <a:close/>
                </a:path>
              </a:pathLst>
            </a:custGeom>
            <a:solidFill>
              <a:srgbClr val="3D3738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6698860" y="5721653"/>
            <a:ext cx="4630915" cy="3260029"/>
            <a:chOff x="0" y="0"/>
            <a:chExt cx="2589318" cy="182280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589318" cy="1822805"/>
            </a:xfrm>
            <a:custGeom>
              <a:avLst/>
              <a:gdLst/>
              <a:ahLst/>
              <a:cxnLst/>
              <a:rect l="l" t="t" r="r" b="b"/>
              <a:pathLst>
                <a:path w="2589318" h="1822805">
                  <a:moveTo>
                    <a:pt x="2464858" y="1822804"/>
                  </a:moveTo>
                  <a:lnTo>
                    <a:pt x="124460" y="1822804"/>
                  </a:lnTo>
                  <a:cubicBezTo>
                    <a:pt x="55880" y="1822804"/>
                    <a:pt x="0" y="1766925"/>
                    <a:pt x="0" y="169834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464858" y="0"/>
                  </a:lnTo>
                  <a:cubicBezTo>
                    <a:pt x="2533438" y="0"/>
                    <a:pt x="2589318" y="55880"/>
                    <a:pt x="2589318" y="124460"/>
                  </a:cubicBezTo>
                  <a:lnTo>
                    <a:pt x="2589318" y="1698345"/>
                  </a:lnTo>
                  <a:cubicBezTo>
                    <a:pt x="2589318" y="1766925"/>
                    <a:pt x="2533438" y="1822805"/>
                    <a:pt x="2464858" y="1822805"/>
                  </a:cubicBezTo>
                  <a:close/>
                </a:path>
              </a:pathLst>
            </a:custGeom>
            <a:solidFill>
              <a:srgbClr val="F58224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1828493" y="2010601"/>
            <a:ext cx="4630915" cy="3260029"/>
            <a:chOff x="0" y="0"/>
            <a:chExt cx="2589318" cy="182280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589318" cy="1822805"/>
            </a:xfrm>
            <a:custGeom>
              <a:avLst/>
              <a:gdLst/>
              <a:ahLst/>
              <a:cxnLst/>
              <a:rect l="l" t="t" r="r" b="b"/>
              <a:pathLst>
                <a:path w="2589318" h="1822805">
                  <a:moveTo>
                    <a:pt x="2464858" y="1822804"/>
                  </a:moveTo>
                  <a:lnTo>
                    <a:pt x="124460" y="1822804"/>
                  </a:lnTo>
                  <a:cubicBezTo>
                    <a:pt x="55880" y="1822804"/>
                    <a:pt x="0" y="1766925"/>
                    <a:pt x="0" y="169834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464858" y="0"/>
                  </a:lnTo>
                  <a:cubicBezTo>
                    <a:pt x="2533438" y="0"/>
                    <a:pt x="2589318" y="55880"/>
                    <a:pt x="2589318" y="124460"/>
                  </a:cubicBezTo>
                  <a:lnTo>
                    <a:pt x="2589318" y="1698345"/>
                  </a:lnTo>
                  <a:cubicBezTo>
                    <a:pt x="2589318" y="1766925"/>
                    <a:pt x="2533438" y="1822805"/>
                    <a:pt x="2464858" y="1822805"/>
                  </a:cubicBezTo>
                  <a:close/>
                </a:path>
              </a:pathLst>
            </a:custGeom>
            <a:solidFill>
              <a:srgbClr val="A2A2A2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1828493" y="5721653"/>
            <a:ext cx="4630915" cy="3260029"/>
            <a:chOff x="0" y="0"/>
            <a:chExt cx="2589318" cy="182280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589318" cy="1822805"/>
            </a:xfrm>
            <a:custGeom>
              <a:avLst/>
              <a:gdLst/>
              <a:ahLst/>
              <a:cxnLst/>
              <a:rect l="l" t="t" r="r" b="b"/>
              <a:pathLst>
                <a:path w="2589318" h="1822805">
                  <a:moveTo>
                    <a:pt x="2464858" y="1822804"/>
                  </a:moveTo>
                  <a:lnTo>
                    <a:pt x="124460" y="1822804"/>
                  </a:lnTo>
                  <a:cubicBezTo>
                    <a:pt x="55880" y="1822804"/>
                    <a:pt x="0" y="1766925"/>
                    <a:pt x="0" y="169834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464858" y="0"/>
                  </a:lnTo>
                  <a:cubicBezTo>
                    <a:pt x="2533438" y="0"/>
                    <a:pt x="2589318" y="55880"/>
                    <a:pt x="2589318" y="124460"/>
                  </a:cubicBezTo>
                  <a:lnTo>
                    <a:pt x="2589318" y="1698345"/>
                  </a:lnTo>
                  <a:cubicBezTo>
                    <a:pt x="2589318" y="1766925"/>
                    <a:pt x="2533438" y="1822805"/>
                    <a:pt x="2464858" y="1822805"/>
                  </a:cubicBezTo>
                  <a:close/>
                </a:path>
              </a:pathLst>
            </a:custGeom>
            <a:solidFill>
              <a:srgbClr val="3D3738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6921702" y="3279023"/>
            <a:ext cx="4185232" cy="1667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07"/>
              </a:lnSpc>
            </a:pPr>
            <a:r>
              <a:rPr lang="en-US" sz="2362">
                <a:solidFill>
                  <a:srgbClr val="FFFFFF"/>
                </a:solidFill>
                <a:latin typeface="Fira Sans Light Bold"/>
              </a:rPr>
              <a:t>Presentations are communication tools that can be used as lectures, reports, and more.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28700" y="742950"/>
            <a:ext cx="7517130" cy="1039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6"/>
              </a:lnSpc>
            </a:pPr>
            <a:r>
              <a:rPr lang="en-US" sz="6004">
                <a:solidFill>
                  <a:srgbClr val="3D3738"/>
                </a:solidFill>
                <a:latin typeface="Fira Sans Black"/>
              </a:rPr>
              <a:t>Naslov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796268" y="2339671"/>
            <a:ext cx="4185232" cy="808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18"/>
              </a:lnSpc>
            </a:pPr>
            <a:r>
              <a:rPr lang="en-US" sz="2834">
                <a:solidFill>
                  <a:srgbClr val="FFFFFF"/>
                </a:solidFill>
                <a:latin typeface="Fira Sans Medium"/>
              </a:rPr>
              <a:t>Presentations are communication tools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796268" y="6025311"/>
            <a:ext cx="4185232" cy="808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18"/>
              </a:lnSpc>
            </a:pPr>
            <a:r>
              <a:rPr lang="en-US" sz="2834">
                <a:solidFill>
                  <a:srgbClr val="FFFFFF"/>
                </a:solidFill>
                <a:latin typeface="Fira Sans Medium"/>
              </a:rPr>
              <a:t>Presentations are communication tools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921702" y="2339671"/>
            <a:ext cx="4185232" cy="808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18"/>
              </a:lnSpc>
            </a:pPr>
            <a:r>
              <a:rPr lang="en-US" sz="2834">
                <a:solidFill>
                  <a:srgbClr val="FFFFFF"/>
                </a:solidFill>
                <a:latin typeface="Fira Sans Medium"/>
              </a:rPr>
              <a:t>Presentations are communication tools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921702" y="6025311"/>
            <a:ext cx="4185232" cy="808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18"/>
              </a:lnSpc>
            </a:pPr>
            <a:r>
              <a:rPr lang="en-US" sz="2834">
                <a:solidFill>
                  <a:srgbClr val="FFFFFF"/>
                </a:solidFill>
                <a:latin typeface="Fira Sans Medium"/>
              </a:rPr>
              <a:t>Presentations are communication tools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051334" y="2339671"/>
            <a:ext cx="4185232" cy="808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18"/>
              </a:lnSpc>
            </a:pPr>
            <a:r>
              <a:rPr lang="en-US" sz="2834">
                <a:solidFill>
                  <a:srgbClr val="FFFFFF"/>
                </a:solidFill>
                <a:latin typeface="Fira Sans Medium"/>
              </a:rPr>
              <a:t>Presentations are communication tools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051334" y="6025311"/>
            <a:ext cx="4185232" cy="808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18"/>
              </a:lnSpc>
            </a:pPr>
            <a:r>
              <a:rPr lang="en-US" sz="2834">
                <a:solidFill>
                  <a:srgbClr val="FFFFFF"/>
                </a:solidFill>
                <a:latin typeface="Fira Sans Medium"/>
              </a:rPr>
              <a:t>Presentations are communication tools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796268" y="3279023"/>
            <a:ext cx="4185232" cy="1667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07"/>
              </a:lnSpc>
            </a:pPr>
            <a:r>
              <a:rPr lang="en-US" sz="2362">
                <a:solidFill>
                  <a:srgbClr val="FFFFFF"/>
                </a:solidFill>
                <a:latin typeface="Fira Sans Light Bold"/>
              </a:rPr>
              <a:t>Presentations are communication tools that can be used as lectures, reports, and more.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796268" y="6964663"/>
            <a:ext cx="4185232" cy="1667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07"/>
              </a:lnSpc>
            </a:pPr>
            <a:r>
              <a:rPr lang="en-US" sz="2362">
                <a:solidFill>
                  <a:srgbClr val="FFFFFF"/>
                </a:solidFill>
                <a:latin typeface="Fira Sans Light Bold"/>
              </a:rPr>
              <a:t>Presentations are communication tools that can be used as lectures, reports, and more.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921702" y="6964663"/>
            <a:ext cx="4185232" cy="1667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07"/>
              </a:lnSpc>
            </a:pPr>
            <a:r>
              <a:rPr lang="en-US" sz="2362">
                <a:solidFill>
                  <a:srgbClr val="FFFFFF"/>
                </a:solidFill>
                <a:latin typeface="Fira Sans Light Bold"/>
              </a:rPr>
              <a:t>Presentations are communication tools that can be used as lectures, reports, and more.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2051334" y="3279023"/>
            <a:ext cx="4185232" cy="1667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07"/>
              </a:lnSpc>
            </a:pPr>
            <a:r>
              <a:rPr lang="en-US" sz="2362">
                <a:solidFill>
                  <a:srgbClr val="FFFFFF"/>
                </a:solidFill>
                <a:latin typeface="Fira Sans Light Bold"/>
              </a:rPr>
              <a:t>Presentations are communication tools that can be used as lectures, reports, and more.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2051334" y="6964663"/>
            <a:ext cx="4185232" cy="1667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07"/>
              </a:lnSpc>
            </a:pPr>
            <a:r>
              <a:rPr lang="en-US" sz="2362">
                <a:solidFill>
                  <a:srgbClr val="FFFFFF"/>
                </a:solidFill>
                <a:latin typeface="Fira Sans Light Bold"/>
              </a:rPr>
              <a:t>Presentations are communication tools that can be used as lectures, reports, and more.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930017" y="9258300"/>
            <a:ext cx="16329283" cy="532308"/>
            <a:chOff x="0" y="0"/>
            <a:chExt cx="21772378" cy="709745"/>
          </a:xfrm>
        </p:grpSpPr>
        <p:pic>
          <p:nvPicPr>
            <p:cNvPr id="28" name="Picture 28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9904675" y="0"/>
              <a:ext cx="1867703" cy="663034"/>
            </a:xfrm>
            <a:prstGeom prst="rect">
              <a:avLst/>
            </a:prstGeom>
          </p:spPr>
        </p:pic>
        <p:pic>
          <p:nvPicPr>
            <p:cNvPr id="29" name="Picture 29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14805"/>
              <a:ext cx="5914380" cy="69494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990092" y="2008896"/>
            <a:ext cx="6269208" cy="6269208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58224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741354" y="2489750"/>
            <a:ext cx="8402646" cy="3629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48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Fira Sans Light"/>
              </a:rPr>
              <a:t>Presentations are communication tools that can be used as lectures, reports.</a:t>
            </a:r>
          </a:p>
          <a:p>
            <a:pPr marL="647700" lvl="1" indent="-323850">
              <a:lnSpc>
                <a:spcPts val="48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Fira Sans Light"/>
              </a:rPr>
              <a:t>Presentations are communication tools that can be used as lectures, reports.</a:t>
            </a:r>
          </a:p>
          <a:p>
            <a:pPr marL="647700" lvl="1" indent="-323850">
              <a:lnSpc>
                <a:spcPts val="48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Fira Sans Light"/>
              </a:rPr>
              <a:t>Presentations are communication tools that can be used as lectures, reports.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752475"/>
            <a:ext cx="11484890" cy="1039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6"/>
              </a:lnSpc>
            </a:pPr>
            <a:r>
              <a:rPr lang="en-US" sz="6004">
                <a:solidFill>
                  <a:srgbClr val="3D3738"/>
                </a:solidFill>
                <a:latin typeface="Fira Sans Black"/>
              </a:rPr>
              <a:t>Naslov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582564" y="3699514"/>
            <a:ext cx="5084264" cy="211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600"/>
              </a:lnSpc>
            </a:pPr>
            <a:r>
              <a:rPr lang="en-US" sz="4000">
                <a:solidFill>
                  <a:srgbClr val="FFFFFF"/>
                </a:solidFill>
                <a:latin typeface="Fira Sans Light"/>
              </a:rPr>
              <a:t>“Be the change that you wish to see in the world.”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792869" y="5960542"/>
            <a:ext cx="4873959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200"/>
              </a:lnSpc>
            </a:pPr>
            <a:r>
              <a:rPr lang="en-US" sz="3000">
                <a:solidFill>
                  <a:srgbClr val="3D3738"/>
                </a:solidFill>
                <a:latin typeface="Majesty"/>
              </a:rPr>
              <a:t>― </a:t>
            </a:r>
            <a:r>
              <a:rPr lang="en-US" sz="1200">
                <a:solidFill>
                  <a:srgbClr val="3D3738"/>
                </a:solidFill>
                <a:latin typeface="Majesty"/>
              </a:rPr>
              <a:t>Ma</a:t>
            </a:r>
            <a:r>
              <a:rPr lang="en-US" sz="3000">
                <a:solidFill>
                  <a:srgbClr val="3D3738"/>
                </a:solidFill>
                <a:latin typeface="Majesty"/>
              </a:rPr>
              <a:t>hatma Gandhi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930017" y="9258300"/>
            <a:ext cx="16329283" cy="532308"/>
            <a:chOff x="0" y="0"/>
            <a:chExt cx="21772378" cy="709745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9904675" y="0"/>
              <a:ext cx="1867703" cy="663034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14805"/>
              <a:ext cx="5914380" cy="69494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752475"/>
            <a:ext cx="11484890" cy="1039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6"/>
              </a:lnSpc>
            </a:pPr>
            <a:r>
              <a:rPr lang="en-US" sz="6004">
                <a:solidFill>
                  <a:srgbClr val="3D3738"/>
                </a:solidFill>
                <a:latin typeface="Fira Sans Black"/>
              </a:rPr>
              <a:t>Naslov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930017" y="9258300"/>
            <a:ext cx="16329283" cy="532308"/>
            <a:chOff x="0" y="0"/>
            <a:chExt cx="21772378" cy="709745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9904675" y="0"/>
              <a:ext cx="1867703" cy="663034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14805"/>
              <a:ext cx="5914380" cy="694940"/>
            </a:xfrm>
            <a:prstGeom prst="rect">
              <a:avLst/>
            </a:prstGeom>
          </p:spPr>
        </p:pic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071769" y="3759383"/>
            <a:ext cx="1659650" cy="114101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722587" y="5386608"/>
            <a:ext cx="1536713" cy="114101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3262201" y="4308776"/>
            <a:ext cx="3997099" cy="1762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3D3738"/>
                </a:solidFill>
                <a:latin typeface="Fira Sans Light"/>
              </a:rPr>
              <a:t>Presentations are communication tools that can be used as lectures, reports, and more.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4308776"/>
            <a:ext cx="10713549" cy="1317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3D3738"/>
                </a:solidFill>
                <a:latin typeface="Fira Sans Light"/>
              </a:rPr>
              <a:t>Presentations are communication tools that can be used as lectures, reports, and more. Presentations are communication tools that can be used as lectures, reports, and more.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b="1509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858523" y="9269404"/>
            <a:ext cx="1400777" cy="497276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450636" y="4609515"/>
            <a:ext cx="11386728" cy="695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en-US" sz="4000">
                <a:solidFill>
                  <a:srgbClr val="FFFFFF"/>
                </a:solidFill>
                <a:latin typeface="Fira Sans Light"/>
              </a:rPr>
              <a:t>“Be the change that you wish to see in the world.”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963405" y="5585215"/>
            <a:ext cx="4873959" cy="510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200"/>
              </a:lnSpc>
            </a:pPr>
            <a:r>
              <a:rPr lang="en-US" sz="3000" dirty="0">
                <a:solidFill>
                  <a:srgbClr val="FFFFFF"/>
                </a:solidFill>
                <a:latin typeface="Majesty"/>
              </a:rPr>
              <a:t>― Mahatma Gandhi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930017" y="9257439"/>
            <a:ext cx="16329283" cy="521205"/>
            <a:chOff x="0" y="0"/>
            <a:chExt cx="21772378" cy="694940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9904675" y="15953"/>
              <a:ext cx="1867703" cy="663034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0"/>
              <a:ext cx="5914380" cy="69494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706" b="770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30017" y="9257439"/>
            <a:ext cx="16329283" cy="521205"/>
            <a:chOff x="0" y="0"/>
            <a:chExt cx="21772378" cy="69494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9904675" y="15953"/>
              <a:ext cx="1867703" cy="663034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0"/>
              <a:ext cx="5914380" cy="694940"/>
            </a:xfrm>
            <a:prstGeom prst="rect">
              <a:avLst/>
            </a:prstGeom>
          </p:spPr>
        </p:pic>
      </p:grpSp>
      <p:sp>
        <p:nvSpPr>
          <p:cNvPr id="5" name="TextBox 5"/>
          <p:cNvSpPr txBox="1"/>
          <p:nvPr/>
        </p:nvSpPr>
        <p:spPr>
          <a:xfrm>
            <a:off x="3450636" y="4609515"/>
            <a:ext cx="11386728" cy="695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en-US" sz="4000" dirty="0">
                <a:solidFill>
                  <a:srgbClr val="FFFFFF"/>
                </a:solidFill>
                <a:latin typeface="Fira Sans Light"/>
              </a:rPr>
              <a:t>“Be the change that you wish to see in the world.”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963405" y="5585215"/>
            <a:ext cx="4873959" cy="510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200"/>
              </a:lnSpc>
            </a:pPr>
            <a:r>
              <a:rPr lang="en-US" sz="3000" dirty="0">
                <a:solidFill>
                  <a:srgbClr val="FFFFFF"/>
                </a:solidFill>
                <a:latin typeface="Majesty"/>
              </a:rPr>
              <a:t>― Mahatma Gandhi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825" b="782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3450636" y="4609515"/>
            <a:ext cx="11386728" cy="695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en-US" sz="4000">
                <a:solidFill>
                  <a:srgbClr val="FFFFFF"/>
                </a:solidFill>
                <a:latin typeface="Fira Sans Light"/>
              </a:rPr>
              <a:t>“Be the change that you wish to see in the world.”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963405" y="5585215"/>
            <a:ext cx="4873959" cy="510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200"/>
              </a:lnSpc>
            </a:pPr>
            <a:r>
              <a:rPr lang="en-US" sz="3000" dirty="0">
                <a:solidFill>
                  <a:srgbClr val="FFFFFF"/>
                </a:solidFill>
                <a:latin typeface="Majesty"/>
              </a:rPr>
              <a:t>― Mahatma Gandhi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930017" y="9257439"/>
            <a:ext cx="16329283" cy="521205"/>
            <a:chOff x="0" y="0"/>
            <a:chExt cx="21772378" cy="694940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9904675" y="15953"/>
              <a:ext cx="1867703" cy="663034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0"/>
              <a:ext cx="5914380" cy="69494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3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090071" y="7418932"/>
            <a:ext cx="2834990" cy="100642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318595" y="9067207"/>
            <a:ext cx="3739815" cy="43942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418479" y="7525579"/>
            <a:ext cx="2662251" cy="79312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173514" y="7408238"/>
            <a:ext cx="2262029" cy="102780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479134" y="8914309"/>
            <a:ext cx="2546039" cy="4964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58150" y="7188370"/>
            <a:ext cx="1467546" cy="146754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0528326" y="7558563"/>
            <a:ext cx="2468961" cy="72716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9086301" y="8914309"/>
            <a:ext cx="3171167" cy="74522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/>
          <a:srcRect l="9734" t="10649" r="11897" b="9468"/>
          <a:stretch>
            <a:fillRect/>
          </a:stretch>
        </p:blipFill>
        <p:spPr>
          <a:xfrm>
            <a:off x="973400" y="8884597"/>
            <a:ext cx="3444606" cy="869003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2514642" y="4471082"/>
            <a:ext cx="9440527" cy="1222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99"/>
              </a:lnSpc>
            </a:pPr>
            <a:r>
              <a:rPr lang="en-US" sz="3499">
                <a:solidFill>
                  <a:srgbClr val="3D3738"/>
                </a:solidFill>
                <a:latin typeface="Fira Sans Light"/>
              </a:rPr>
              <a:t>Ime priimek</a:t>
            </a:r>
          </a:p>
          <a:p>
            <a:pPr>
              <a:lnSpc>
                <a:spcPts val="4899"/>
              </a:lnSpc>
            </a:pPr>
            <a:r>
              <a:rPr lang="en-US" sz="3499">
                <a:solidFill>
                  <a:srgbClr val="A2A2A2"/>
                </a:solidFill>
                <a:latin typeface="Fira Sans Light"/>
              </a:rPr>
              <a:t>naziv/ e-mail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028700" y="2331119"/>
            <a:ext cx="2860688" cy="2860688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58224">
                <a:alpha val="37647"/>
              </a:srgbClr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2514642" y="3178122"/>
            <a:ext cx="9778036" cy="1256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230"/>
              </a:lnSpc>
            </a:pPr>
            <a:r>
              <a:rPr lang="en-US" sz="7307">
                <a:solidFill>
                  <a:srgbClr val="F58224"/>
                </a:solidFill>
                <a:latin typeface="Fira Sans Black"/>
              </a:rPr>
              <a:t>NASLOV PREDSTAVITVE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812" b="78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3450636" y="4609515"/>
            <a:ext cx="11386728" cy="695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en-US" sz="4000">
                <a:solidFill>
                  <a:srgbClr val="FFFFFF"/>
                </a:solidFill>
                <a:latin typeface="Fira Sans Light"/>
              </a:rPr>
              <a:t>“Be the change that you wish to see in the world.”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963405" y="5585215"/>
            <a:ext cx="4873959" cy="510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200"/>
              </a:lnSpc>
            </a:pPr>
            <a:r>
              <a:rPr lang="en-US" sz="3000" dirty="0">
                <a:solidFill>
                  <a:srgbClr val="FFFFFF"/>
                </a:solidFill>
                <a:latin typeface="Majesty"/>
              </a:rPr>
              <a:t>― Mahatma Gandhi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858523" y="9269404"/>
            <a:ext cx="1400777" cy="497276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930017" y="9257439"/>
            <a:ext cx="16329283" cy="521205"/>
            <a:chOff x="0" y="0"/>
            <a:chExt cx="21772378" cy="694940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9904675" y="15953"/>
              <a:ext cx="1867703" cy="663034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0"/>
              <a:ext cx="5914380" cy="69494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74" r="7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3450636" y="4609515"/>
            <a:ext cx="11386728" cy="695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en-US" sz="4000">
                <a:solidFill>
                  <a:srgbClr val="FFFFFF"/>
                </a:solidFill>
                <a:latin typeface="Fira Sans Light"/>
              </a:rPr>
              <a:t>“Be the change that you wish to see in the world.”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963405" y="5585215"/>
            <a:ext cx="4873959" cy="510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200"/>
              </a:lnSpc>
            </a:pPr>
            <a:r>
              <a:rPr lang="en-US" sz="3000" dirty="0">
                <a:solidFill>
                  <a:srgbClr val="FFFFFF"/>
                </a:solidFill>
                <a:latin typeface="Majesty"/>
              </a:rPr>
              <a:t>― Mahatma Gandhi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930017" y="9257439"/>
            <a:ext cx="16329283" cy="521205"/>
            <a:chOff x="0" y="0"/>
            <a:chExt cx="21772378" cy="694940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9904675" y="15953"/>
              <a:ext cx="1867703" cy="663034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0"/>
              <a:ext cx="5914380" cy="69494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82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30017" y="9257439"/>
            <a:ext cx="16329283" cy="521205"/>
            <a:chOff x="0" y="0"/>
            <a:chExt cx="21772378" cy="69494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9904675" y="15953"/>
              <a:ext cx="1867703" cy="663034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0"/>
              <a:ext cx="5914380" cy="694940"/>
            </a:xfrm>
            <a:prstGeom prst="rect">
              <a:avLst/>
            </a:prstGeom>
          </p:spPr>
        </p:pic>
      </p:grpSp>
      <p:sp>
        <p:nvSpPr>
          <p:cNvPr id="5" name="TextBox 5"/>
          <p:cNvSpPr txBox="1"/>
          <p:nvPr/>
        </p:nvSpPr>
        <p:spPr>
          <a:xfrm>
            <a:off x="3450636" y="4609515"/>
            <a:ext cx="11386728" cy="695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en-US" sz="4000">
                <a:solidFill>
                  <a:srgbClr val="FFFFFF"/>
                </a:solidFill>
                <a:latin typeface="Fira Sans Light"/>
              </a:rPr>
              <a:t>“Be the change that you wish to see in the world.”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963405" y="5585215"/>
            <a:ext cx="4873959" cy="510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200"/>
              </a:lnSpc>
            </a:pPr>
            <a:r>
              <a:rPr lang="en-US" sz="3000" dirty="0">
                <a:solidFill>
                  <a:srgbClr val="FFFFFF"/>
                </a:solidFill>
                <a:latin typeface="Majesty"/>
              </a:rPr>
              <a:t>― Mahatma Gandhi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3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28700" y="2598648"/>
            <a:ext cx="1304473" cy="130447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28700" y="4489708"/>
            <a:ext cx="1301212" cy="130447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214132" y="4489708"/>
            <a:ext cx="1304473" cy="1304473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8214132" y="2613439"/>
            <a:ext cx="1291919" cy="1291919"/>
            <a:chOff x="0" y="0"/>
            <a:chExt cx="1722559" cy="1722559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722559" cy="1722559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58224"/>
              </a:solidFill>
            </p:spPr>
          </p:sp>
        </p:grpSp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494631" y="272619"/>
              <a:ext cx="665186" cy="1177320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1028700" y="6387046"/>
            <a:ext cx="1291919" cy="1291919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58224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207799" y="6731296"/>
            <a:ext cx="933722" cy="603418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930017" y="9258300"/>
            <a:ext cx="16329283" cy="532308"/>
            <a:chOff x="0" y="0"/>
            <a:chExt cx="21772378" cy="709745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>
            <a:xfrm>
              <a:off x="19904675" y="0"/>
              <a:ext cx="1867703" cy="663034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0" y="14805"/>
              <a:ext cx="5914380" cy="694940"/>
            </a:xfrm>
            <a:prstGeom prst="rect">
              <a:avLst/>
            </a:prstGeom>
          </p:spPr>
        </p:pic>
      </p:grpSp>
      <p:sp>
        <p:nvSpPr>
          <p:cNvPr id="15" name="TextBox 15"/>
          <p:cNvSpPr txBox="1"/>
          <p:nvPr/>
        </p:nvSpPr>
        <p:spPr>
          <a:xfrm>
            <a:off x="9963333" y="2728199"/>
            <a:ext cx="5573059" cy="43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0"/>
              </a:lnSpc>
            </a:pPr>
            <a:r>
              <a:rPr lang="en-US" sz="2500">
                <a:solidFill>
                  <a:srgbClr val="3D3738"/>
                </a:solidFill>
                <a:latin typeface="Fira Sans Light"/>
              </a:rPr>
              <a:t>Zveza slovenske podeželske mladine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740007" y="3011748"/>
            <a:ext cx="2052560" cy="43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0"/>
              </a:lnSpc>
            </a:pPr>
            <a:r>
              <a:rPr lang="en-US" sz="2500">
                <a:solidFill>
                  <a:srgbClr val="3D3738"/>
                </a:solidFill>
                <a:latin typeface="Fira Sans Light"/>
              </a:rPr>
              <a:t>info@zspm.si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740007" y="6785355"/>
            <a:ext cx="3041025" cy="43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0"/>
              </a:lnSpc>
            </a:pPr>
            <a:r>
              <a:rPr lang="en-US" sz="2500">
                <a:solidFill>
                  <a:srgbClr val="3D3738"/>
                </a:solidFill>
                <a:latin typeface="Fira Sans Light"/>
              </a:rPr>
              <a:t>podeželska mladina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963333" y="3278269"/>
            <a:ext cx="1806225" cy="43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0"/>
              </a:lnSpc>
            </a:pPr>
            <a:r>
              <a:rPr lang="en-US" sz="2500">
                <a:solidFill>
                  <a:srgbClr val="3D3738"/>
                </a:solidFill>
                <a:latin typeface="Fira Sans Light"/>
              </a:rPr>
              <a:t>@zvezaspm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740007" y="4894295"/>
            <a:ext cx="3124886" cy="43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0"/>
              </a:lnSpc>
            </a:pPr>
            <a:r>
              <a:rPr lang="en-US" sz="2500">
                <a:solidFill>
                  <a:srgbClr val="3D3738"/>
                </a:solidFill>
                <a:latin typeface="Fira Sans Light"/>
              </a:rPr>
              <a:t>http://www.zspm.si/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963333" y="4894295"/>
            <a:ext cx="2945953" cy="43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0"/>
              </a:lnSpc>
            </a:pPr>
            <a:r>
              <a:rPr lang="en-US" sz="2500">
                <a:solidFill>
                  <a:srgbClr val="3D3738"/>
                </a:solidFill>
                <a:latin typeface="Fira Sans Light"/>
              </a:rPr>
              <a:t>podezelskamladina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28700" y="742950"/>
            <a:ext cx="12954851" cy="1039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6"/>
              </a:lnSpc>
            </a:pPr>
            <a:r>
              <a:rPr lang="en-US" sz="6004">
                <a:solidFill>
                  <a:srgbClr val="3D3738"/>
                </a:solidFill>
                <a:latin typeface="Fira Sans Black"/>
              </a:rPr>
              <a:t>Kontakt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3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373395" y="7417775"/>
            <a:ext cx="743080" cy="74308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7649951"/>
            <a:ext cx="735929" cy="735929"/>
            <a:chOff x="0" y="0"/>
            <a:chExt cx="981239" cy="981239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981239" cy="981239"/>
              <a:chOff x="0" y="0"/>
              <a:chExt cx="6350000" cy="63500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58224"/>
              </a:solidFill>
            </p:spPr>
          </p:sp>
        </p:grpSp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81762" y="155295"/>
              <a:ext cx="378917" cy="670649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13213752" y="7421351"/>
            <a:ext cx="735929" cy="735929"/>
            <a:chOff x="0" y="0"/>
            <a:chExt cx="981239" cy="981239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981239" cy="981239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58224"/>
              </a:solidFill>
            </p:spPr>
          </p:sp>
        </p:grpSp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36029" y="261465"/>
              <a:ext cx="709181" cy="458308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>
            <a:off x="930017" y="9258300"/>
            <a:ext cx="16329283" cy="532308"/>
            <a:chOff x="0" y="0"/>
            <a:chExt cx="21772378" cy="709745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19904675" y="0"/>
              <a:ext cx="1867703" cy="663034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0" y="14805"/>
              <a:ext cx="5914380" cy="694940"/>
            </a:xfrm>
            <a:prstGeom prst="rect">
              <a:avLst/>
            </a:prstGeom>
          </p:spPr>
        </p:pic>
      </p:grpSp>
      <p:sp>
        <p:nvSpPr>
          <p:cNvPr id="14" name="TextBox 14"/>
          <p:cNvSpPr txBox="1"/>
          <p:nvPr/>
        </p:nvSpPr>
        <p:spPr>
          <a:xfrm>
            <a:off x="2036799" y="7541665"/>
            <a:ext cx="5573059" cy="43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0"/>
              </a:lnSpc>
            </a:pPr>
            <a:r>
              <a:rPr lang="en-US" sz="2500">
                <a:solidFill>
                  <a:srgbClr val="3D3738"/>
                </a:solidFill>
                <a:latin typeface="Fira Sans Light"/>
              </a:rPr>
              <a:t>Zveza slovenske podeželske mladine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218275" y="7541665"/>
            <a:ext cx="3041025" cy="43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0"/>
              </a:lnSpc>
            </a:pPr>
            <a:r>
              <a:rPr lang="en-US" sz="2500">
                <a:solidFill>
                  <a:srgbClr val="3D3738"/>
                </a:solidFill>
                <a:latin typeface="Fira Sans Light"/>
              </a:rPr>
              <a:t>podeželska mladina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036799" y="8091735"/>
            <a:ext cx="1806225" cy="43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0"/>
              </a:lnSpc>
            </a:pPr>
            <a:r>
              <a:rPr lang="en-US" sz="2500">
                <a:solidFill>
                  <a:srgbClr val="3D3738"/>
                </a:solidFill>
                <a:latin typeface="Fira Sans Light"/>
              </a:rPr>
              <a:t>@zvezaspm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381494" y="7527075"/>
            <a:ext cx="2945953" cy="43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0"/>
              </a:lnSpc>
            </a:pPr>
            <a:r>
              <a:rPr lang="en-US" sz="2500">
                <a:solidFill>
                  <a:srgbClr val="3D3738"/>
                </a:solidFill>
                <a:latin typeface="Fira Sans Light"/>
              </a:rPr>
              <a:t>podezelskamladina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28700" y="742950"/>
            <a:ext cx="12954851" cy="1039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6"/>
              </a:lnSpc>
            </a:pPr>
            <a:r>
              <a:rPr lang="en-US" sz="6004">
                <a:solidFill>
                  <a:srgbClr val="3D3738"/>
                </a:solidFill>
                <a:latin typeface="Fira Sans Black"/>
              </a:rPr>
              <a:t>Naslov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3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28700" y="7052193"/>
            <a:ext cx="743080" cy="74308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6021229"/>
            <a:ext cx="735929" cy="735929"/>
            <a:chOff x="0" y="0"/>
            <a:chExt cx="981239" cy="981239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981239" cy="981239"/>
              <a:chOff x="0" y="0"/>
              <a:chExt cx="6350000" cy="63500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58224"/>
              </a:solidFill>
            </p:spPr>
          </p:sp>
        </p:grpSp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81762" y="155295"/>
              <a:ext cx="378917" cy="670649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1028700" y="8101776"/>
            <a:ext cx="735929" cy="735929"/>
            <a:chOff x="0" y="0"/>
            <a:chExt cx="981239" cy="981239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981239" cy="981239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58224"/>
              </a:solidFill>
            </p:spPr>
          </p:sp>
        </p:grpSp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36029" y="261465"/>
              <a:ext cx="709181" cy="458308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>
            <a:off x="930017" y="9258300"/>
            <a:ext cx="16329283" cy="532308"/>
            <a:chOff x="0" y="0"/>
            <a:chExt cx="21772378" cy="709745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19904675" y="0"/>
              <a:ext cx="1867703" cy="663034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0" y="14805"/>
              <a:ext cx="5914380" cy="694940"/>
            </a:xfrm>
            <a:prstGeom prst="rect">
              <a:avLst/>
            </a:prstGeom>
          </p:spPr>
        </p:pic>
      </p:grpSp>
      <p:sp>
        <p:nvSpPr>
          <p:cNvPr id="14" name="TextBox 14"/>
          <p:cNvSpPr txBox="1"/>
          <p:nvPr/>
        </p:nvSpPr>
        <p:spPr>
          <a:xfrm>
            <a:off x="2036799" y="5836743"/>
            <a:ext cx="5573059" cy="43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0"/>
              </a:lnSpc>
            </a:pPr>
            <a:r>
              <a:rPr lang="en-US" sz="2500">
                <a:solidFill>
                  <a:srgbClr val="3D3738"/>
                </a:solidFill>
                <a:latin typeface="Fira Sans Light"/>
              </a:rPr>
              <a:t>Zveza slovenske podeželske mladine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033223" y="8222091"/>
            <a:ext cx="3041025" cy="43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0"/>
              </a:lnSpc>
            </a:pPr>
            <a:r>
              <a:rPr lang="en-US" sz="2500">
                <a:solidFill>
                  <a:srgbClr val="3D3738"/>
                </a:solidFill>
                <a:latin typeface="Fira Sans Light"/>
              </a:rPr>
              <a:t>podeželska mladina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036799" y="6386813"/>
            <a:ext cx="1806225" cy="43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0"/>
              </a:lnSpc>
            </a:pPr>
            <a:r>
              <a:rPr lang="en-US" sz="2500">
                <a:solidFill>
                  <a:srgbClr val="3D3738"/>
                </a:solidFill>
                <a:latin typeface="Fira Sans Light"/>
              </a:rPr>
              <a:t>@zvezaspm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036799" y="7161493"/>
            <a:ext cx="2945953" cy="43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0"/>
              </a:lnSpc>
            </a:pPr>
            <a:r>
              <a:rPr lang="en-US" sz="2500">
                <a:solidFill>
                  <a:srgbClr val="3D3738"/>
                </a:solidFill>
                <a:latin typeface="Fira Sans Light"/>
              </a:rPr>
              <a:t>podezelskamladina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28700" y="742950"/>
            <a:ext cx="12954851" cy="1039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6"/>
              </a:lnSpc>
            </a:pPr>
            <a:r>
              <a:rPr lang="en-US" sz="6004">
                <a:solidFill>
                  <a:srgbClr val="3D3738"/>
                </a:solidFill>
                <a:latin typeface="Fira Sans Black"/>
              </a:rPr>
              <a:t>Naslov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3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28700" y="7059768"/>
            <a:ext cx="743080" cy="74308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6021229"/>
            <a:ext cx="735929" cy="735929"/>
            <a:chOff x="0" y="0"/>
            <a:chExt cx="981239" cy="981239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981239" cy="981239"/>
              <a:chOff x="0" y="0"/>
              <a:chExt cx="6350000" cy="63500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58224"/>
              </a:solidFill>
            </p:spPr>
          </p:sp>
        </p:grpSp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81762" y="155295"/>
              <a:ext cx="378917" cy="670649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930017" y="9258300"/>
            <a:ext cx="16329283" cy="532308"/>
            <a:chOff x="0" y="0"/>
            <a:chExt cx="21772378" cy="709745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19904675" y="0"/>
              <a:ext cx="1867703" cy="663034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0" y="14805"/>
              <a:ext cx="5914380" cy="694940"/>
            </a:xfrm>
            <a:prstGeom prst="rect">
              <a:avLst/>
            </a:prstGeom>
          </p:spPr>
        </p:pic>
      </p:grpSp>
      <p:sp>
        <p:nvSpPr>
          <p:cNvPr id="10" name="TextBox 10"/>
          <p:cNvSpPr txBox="1"/>
          <p:nvPr/>
        </p:nvSpPr>
        <p:spPr>
          <a:xfrm>
            <a:off x="2036799" y="5836743"/>
            <a:ext cx="5573059" cy="43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0"/>
              </a:lnSpc>
            </a:pPr>
            <a:r>
              <a:rPr lang="en-US" sz="2500">
                <a:solidFill>
                  <a:srgbClr val="3D3738"/>
                </a:solidFill>
                <a:latin typeface="Fira Sans Light"/>
              </a:rPr>
              <a:t>Zveza slovenske podeželske mladine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036799" y="6386813"/>
            <a:ext cx="1806225" cy="43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0"/>
              </a:lnSpc>
            </a:pPr>
            <a:r>
              <a:rPr lang="en-US" sz="2500">
                <a:solidFill>
                  <a:srgbClr val="3D3738"/>
                </a:solidFill>
                <a:latin typeface="Fira Sans Light"/>
              </a:rPr>
              <a:t>@zvezaspm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036799" y="7161493"/>
            <a:ext cx="2945953" cy="43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0"/>
              </a:lnSpc>
            </a:pPr>
            <a:r>
              <a:rPr lang="en-US" sz="2500">
                <a:solidFill>
                  <a:srgbClr val="3D3738"/>
                </a:solidFill>
                <a:latin typeface="Fira Sans Light"/>
              </a:rPr>
              <a:t>podezelskamladina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8700" y="742950"/>
            <a:ext cx="12954851" cy="1039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6"/>
              </a:lnSpc>
            </a:pPr>
            <a:r>
              <a:rPr lang="en-US" sz="6004">
                <a:solidFill>
                  <a:srgbClr val="3D3738"/>
                </a:solidFill>
                <a:latin typeface="Fira Sans Black"/>
              </a:rPr>
              <a:t>Naslov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028700" y="8105459"/>
            <a:ext cx="4132985" cy="744943"/>
            <a:chOff x="0" y="0"/>
            <a:chExt cx="5510647" cy="993257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90774" cy="993257"/>
            </a:xfrm>
            <a:prstGeom prst="rect">
              <a:avLst/>
            </a:prstGeom>
          </p:spPr>
        </p:pic>
        <p:sp>
          <p:nvSpPr>
            <p:cNvPr id="16" name="TextBox 16"/>
            <p:cNvSpPr txBox="1"/>
            <p:nvPr/>
          </p:nvSpPr>
          <p:spPr>
            <a:xfrm>
              <a:off x="1344132" y="185479"/>
              <a:ext cx="4166515" cy="565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00"/>
                </a:lnSpc>
              </a:pPr>
              <a:r>
                <a:rPr lang="en-US" sz="2500">
                  <a:solidFill>
                    <a:srgbClr val="3D3738"/>
                  </a:solidFill>
                  <a:latin typeface="Fira Sans Light"/>
                </a:rPr>
                <a:t>http://www.zspm.si/</a:t>
              </a:r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097421" y="4562062"/>
            <a:ext cx="2093158" cy="1039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6"/>
              </a:lnSpc>
            </a:pPr>
            <a:r>
              <a:rPr lang="en-US" sz="6004">
                <a:solidFill>
                  <a:srgbClr val="F58224"/>
                </a:solidFill>
                <a:latin typeface="Fira Sans Black"/>
              </a:rPr>
              <a:t>Hvala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</a:blip>
            <a:srcRect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>
              <a:alphaModFix amt="30000"/>
            </a:blip>
            <a:srcRect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930017" y="9258300"/>
            <a:ext cx="16329283" cy="532308"/>
            <a:chOff x="0" y="0"/>
            <a:chExt cx="21772378" cy="709745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9904675" y="0"/>
              <a:ext cx="1867703" cy="663034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0" y="14805"/>
              <a:ext cx="5914380" cy="69494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097421" y="4104449"/>
            <a:ext cx="2093158" cy="1039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6"/>
              </a:lnSpc>
            </a:pPr>
            <a:r>
              <a:rPr lang="en-US" sz="6004">
                <a:solidFill>
                  <a:srgbClr val="F58224"/>
                </a:solidFill>
                <a:latin typeface="Fira Sans Black"/>
              </a:rPr>
              <a:t>Hvala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</a:blip>
            <a:srcRect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>
              <a:alphaModFix amt="30000"/>
            </a:blip>
            <a:srcRect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090071" y="7418932"/>
            <a:ext cx="2834990" cy="100642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318595" y="9067207"/>
            <a:ext cx="3739815" cy="43942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418479" y="7525579"/>
            <a:ext cx="2662251" cy="79312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173514" y="7408238"/>
            <a:ext cx="2262029" cy="102780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479134" y="8914309"/>
            <a:ext cx="2546039" cy="49644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58150" y="7188370"/>
            <a:ext cx="1467546" cy="146754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0528326" y="7558563"/>
            <a:ext cx="2468961" cy="72716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9086301" y="8914309"/>
            <a:ext cx="3171167" cy="74522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/>
          <a:srcRect l="9734" t="10649" r="11897" b="9468"/>
          <a:stretch>
            <a:fillRect/>
          </a:stretch>
        </p:blipFill>
        <p:spPr>
          <a:xfrm>
            <a:off x="973400" y="8884597"/>
            <a:ext cx="3444606" cy="869003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3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090071" y="7418932"/>
            <a:ext cx="2834990" cy="100642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318595" y="9067207"/>
            <a:ext cx="3739815" cy="43942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418479" y="7525579"/>
            <a:ext cx="2662251" cy="79312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173514" y="7408238"/>
            <a:ext cx="2262029" cy="102780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479134" y="8914309"/>
            <a:ext cx="2546039" cy="4964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58150" y="7188370"/>
            <a:ext cx="1467546" cy="146754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0528326" y="7558563"/>
            <a:ext cx="2468961" cy="72716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9086301" y="8914309"/>
            <a:ext cx="3171167" cy="74522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/>
          <a:srcRect l="9734" t="10649" r="11897" b="9468"/>
          <a:stretch>
            <a:fillRect/>
          </a:stretch>
        </p:blipFill>
        <p:spPr>
          <a:xfrm>
            <a:off x="973400" y="8884597"/>
            <a:ext cx="3444606" cy="869003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1028700" y="1854477"/>
            <a:ext cx="2860688" cy="2860688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58224">
                <a:alpha val="37647"/>
              </a:srgbClr>
            </a:solidFill>
          </p:spPr>
        </p:sp>
      </p:grpSp>
      <p:sp>
        <p:nvSpPr>
          <p:cNvPr id="13" name="TextBox 13"/>
          <p:cNvSpPr txBox="1"/>
          <p:nvPr/>
        </p:nvSpPr>
        <p:spPr>
          <a:xfrm>
            <a:off x="2705228" y="2787205"/>
            <a:ext cx="12230058" cy="2356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344"/>
              </a:lnSpc>
            </a:pPr>
            <a:r>
              <a:rPr lang="en-US" sz="7300">
                <a:solidFill>
                  <a:srgbClr val="F58224"/>
                </a:solidFill>
                <a:latin typeface="Fira Sans Black"/>
              </a:rPr>
              <a:t>ZVEZA SLOVENSKE PODEŽELSKE MLADINE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3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32509" y="3566251"/>
            <a:ext cx="990522" cy="990522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5822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9561337" y="3566251"/>
            <a:ext cx="990522" cy="990522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58224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132509" y="5117922"/>
            <a:ext cx="990522" cy="990522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58224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9561337" y="5117922"/>
            <a:ext cx="990522" cy="990522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58224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132509" y="6669592"/>
            <a:ext cx="990522" cy="990522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58224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9561337" y="6669592"/>
            <a:ext cx="990522" cy="990522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58224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858523" y="9258300"/>
            <a:ext cx="1400777" cy="49727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30017" y="9269404"/>
            <a:ext cx="4435785" cy="521205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028700" y="904875"/>
            <a:ext cx="12954851" cy="1039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6"/>
              </a:lnSpc>
            </a:pPr>
            <a:r>
              <a:rPr lang="en-US" sz="6004">
                <a:solidFill>
                  <a:srgbClr val="3D3738"/>
                </a:solidFill>
                <a:latin typeface="Fira Sans Black"/>
              </a:rPr>
              <a:t>Kazalo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368907" y="3756712"/>
            <a:ext cx="5565555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>
                <a:solidFill>
                  <a:srgbClr val="3D3738"/>
                </a:solidFill>
                <a:latin typeface="Fira Sans Medium"/>
              </a:rPr>
              <a:t>Naslov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797734" y="3756712"/>
            <a:ext cx="5565555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>
                <a:solidFill>
                  <a:srgbClr val="3D3738"/>
                </a:solidFill>
                <a:latin typeface="Fira Sans Medium"/>
              </a:rPr>
              <a:t>Naslov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368907" y="5308383"/>
            <a:ext cx="5565555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>
                <a:solidFill>
                  <a:srgbClr val="3D3738"/>
                </a:solidFill>
                <a:latin typeface="Fira Sans Medium"/>
              </a:rPr>
              <a:t>Naslov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797734" y="5308383"/>
            <a:ext cx="5565555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>
                <a:solidFill>
                  <a:srgbClr val="3D3738"/>
                </a:solidFill>
                <a:latin typeface="Fira Sans Medium"/>
              </a:rPr>
              <a:t>Naslov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368907" y="6860053"/>
            <a:ext cx="5565555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>
                <a:solidFill>
                  <a:srgbClr val="3D3738"/>
                </a:solidFill>
                <a:latin typeface="Fira Sans Medium"/>
              </a:rPr>
              <a:t>Naslov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797734" y="6860053"/>
            <a:ext cx="5565555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>
                <a:solidFill>
                  <a:srgbClr val="3D3738"/>
                </a:solidFill>
                <a:latin typeface="Fira Sans Medium"/>
              </a:rPr>
              <a:t>Naslov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87437" y="3718612"/>
            <a:ext cx="680666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FFFFFF"/>
                </a:solidFill>
                <a:latin typeface="Fira Sans Black"/>
              </a:rPr>
              <a:t>1.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9716264" y="3718612"/>
            <a:ext cx="680666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FFFFFF"/>
                </a:solidFill>
                <a:latin typeface="Fira Sans Black"/>
              </a:rPr>
              <a:t>4.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287437" y="5270283"/>
            <a:ext cx="680666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FFFFFF"/>
                </a:solidFill>
                <a:latin typeface="Fira Sans Black"/>
              </a:rPr>
              <a:t>2.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9716264" y="5270283"/>
            <a:ext cx="680666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FFFFFF"/>
                </a:solidFill>
                <a:latin typeface="Fira Sans Black"/>
              </a:rPr>
              <a:t>5.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287437" y="6821953"/>
            <a:ext cx="680666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FFFFFF"/>
                </a:solidFill>
                <a:latin typeface="Fira Sans Black"/>
              </a:rPr>
              <a:t>3.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9716264" y="6821953"/>
            <a:ext cx="680666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FFFFFF"/>
                </a:solidFill>
                <a:latin typeface="Fira Sans Black"/>
              </a:rPr>
              <a:t>6.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30017" y="9258300"/>
            <a:ext cx="16329283" cy="532308"/>
            <a:chOff x="0" y="0"/>
            <a:chExt cx="21772378" cy="70974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9904675" y="0"/>
              <a:ext cx="1867703" cy="663034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14805"/>
              <a:ext cx="5914380" cy="694940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288000" cy="672084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b="1509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858523" y="9269404"/>
            <a:ext cx="1400777" cy="497276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996594" y="3481385"/>
            <a:ext cx="10294812" cy="211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en-US" sz="4000">
                <a:solidFill>
                  <a:srgbClr val="FFFFFF"/>
                </a:solidFill>
                <a:latin typeface="Fira Sans Light"/>
              </a:rPr>
              <a:t>Povezovanje, vztrajnost, srčnost, strokovnost, opolnomočenje, sodelovanje, zagovarjanje, kmetijstvo, ekipno delo. 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930017" y="9257439"/>
            <a:ext cx="16329283" cy="521205"/>
            <a:chOff x="0" y="0"/>
            <a:chExt cx="21772378" cy="694940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9904675" y="15953"/>
              <a:ext cx="1867703" cy="66303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0"/>
              <a:ext cx="5914380" cy="694940"/>
            </a:xfrm>
            <a:prstGeom prst="rect">
              <a:avLst/>
            </a:prstGeom>
          </p:spPr>
        </p:pic>
      </p:grpSp>
      <p:sp>
        <p:nvSpPr>
          <p:cNvPr id="7" name="TextBox 7"/>
          <p:cNvSpPr txBox="1"/>
          <p:nvPr/>
        </p:nvSpPr>
        <p:spPr>
          <a:xfrm>
            <a:off x="10470796" y="5634040"/>
            <a:ext cx="3820610" cy="1085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400"/>
              </a:lnSpc>
            </a:pPr>
            <a:r>
              <a:rPr lang="en-US" sz="6000">
                <a:solidFill>
                  <a:srgbClr val="FFFFFF"/>
                </a:solidFill>
                <a:latin typeface="Majesty"/>
              </a:rPr>
              <a:t>Vrednote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82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30017" y="9257439"/>
            <a:ext cx="16329283" cy="521205"/>
            <a:chOff x="0" y="0"/>
            <a:chExt cx="21772378" cy="69494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9904675" y="15953"/>
              <a:ext cx="1867703" cy="663034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0"/>
              <a:ext cx="5914380" cy="694940"/>
            </a:xfrm>
            <a:prstGeom prst="rect">
              <a:avLst/>
            </a:prstGeom>
          </p:spPr>
        </p:pic>
      </p:grpSp>
      <p:sp>
        <p:nvSpPr>
          <p:cNvPr id="5" name="TextBox 5"/>
          <p:cNvSpPr txBox="1"/>
          <p:nvPr/>
        </p:nvSpPr>
        <p:spPr>
          <a:xfrm>
            <a:off x="3996594" y="3481385"/>
            <a:ext cx="9643493" cy="211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en-US" sz="4000">
                <a:solidFill>
                  <a:srgbClr val="FFFFFF"/>
                </a:solidFill>
                <a:latin typeface="Fira Sans Light"/>
              </a:rPr>
              <a:t>Preko druženja, povezovanja, pridobivanja znanj in izkušenj krepimo samozavest in ponos v mladih s podeželja.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459371" y="5634040"/>
            <a:ext cx="5180716" cy="1085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400"/>
              </a:lnSpc>
            </a:pPr>
            <a:r>
              <a:rPr lang="en-US" sz="6000">
                <a:solidFill>
                  <a:srgbClr val="FFFFFF"/>
                </a:solidFill>
                <a:latin typeface="Majesty"/>
              </a:rPr>
              <a:t>Poslanstvo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825" b="782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30017" y="9257439"/>
            <a:ext cx="16329283" cy="521205"/>
            <a:chOff x="0" y="0"/>
            <a:chExt cx="21772378" cy="69494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9904675" y="15953"/>
              <a:ext cx="1867703" cy="663034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0"/>
              <a:ext cx="5914380" cy="694940"/>
            </a:xfrm>
            <a:prstGeom prst="rect">
              <a:avLst/>
            </a:prstGeom>
          </p:spPr>
        </p:pic>
      </p:grpSp>
      <p:sp>
        <p:nvSpPr>
          <p:cNvPr id="5" name="TextBox 5"/>
          <p:cNvSpPr txBox="1"/>
          <p:nvPr/>
        </p:nvSpPr>
        <p:spPr>
          <a:xfrm>
            <a:off x="3544869" y="2745488"/>
            <a:ext cx="11099579" cy="372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Fira Sans Light"/>
              </a:rPr>
              <a:t>Preko inovativnih pristopov vključevanja članov bomo vzpostavili </a:t>
            </a:r>
            <a:r>
              <a:rPr lang="en-US" sz="3000">
                <a:solidFill>
                  <a:srgbClr val="FFFFFF"/>
                </a:solidFill>
                <a:latin typeface="Fira Sans Light Bold"/>
              </a:rPr>
              <a:t>sistem izobraževanja</a:t>
            </a:r>
            <a:r>
              <a:rPr lang="en-US" sz="3000">
                <a:solidFill>
                  <a:srgbClr val="FFFFFF"/>
                </a:solidFill>
                <a:latin typeface="Fira Sans Light"/>
              </a:rPr>
              <a:t> za otroke, mlade s podeželja in mlade kmete ter sistem </a:t>
            </a:r>
            <a:r>
              <a:rPr lang="en-US" sz="3000">
                <a:solidFill>
                  <a:srgbClr val="FFFFFF"/>
                </a:solidFill>
                <a:latin typeface="Fira Sans Light Bold"/>
              </a:rPr>
              <a:t>strukturiranega zagovorništva po panogah</a:t>
            </a:r>
            <a:r>
              <a:rPr lang="en-US" sz="3000">
                <a:solidFill>
                  <a:srgbClr val="FFFFFF"/>
                </a:solidFill>
                <a:latin typeface="Fira Sans Light"/>
              </a:rPr>
              <a:t> in regijah. S tem bomo dvignili prepoznavnost organizacije in </a:t>
            </a:r>
            <a:r>
              <a:rPr lang="en-US" sz="3000">
                <a:solidFill>
                  <a:srgbClr val="FFFFFF"/>
                </a:solidFill>
                <a:latin typeface="Fira Sans Light Bold"/>
              </a:rPr>
              <a:t>opolnomočili člane</a:t>
            </a:r>
            <a:r>
              <a:rPr lang="en-US" sz="3000">
                <a:solidFill>
                  <a:srgbClr val="FFFFFF"/>
                </a:solidFill>
                <a:latin typeface="Fira Sans Light"/>
              </a:rPr>
              <a:t> ter pridobili kompetentne predstavnike. </a:t>
            </a:r>
          </a:p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Fira Sans Light Bold"/>
              </a:rPr>
              <a:t>Skupaj bomo soustvarjali podeželje kot prostor za kakovostno življenje, nove priložnosti in trajnostni razvoj.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823838" y="6695490"/>
            <a:ext cx="3820610" cy="1085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400"/>
              </a:lnSpc>
            </a:pPr>
            <a:r>
              <a:rPr lang="en-US" sz="6000">
                <a:solidFill>
                  <a:srgbClr val="FFFFFF"/>
                </a:solidFill>
                <a:latin typeface="Majesty"/>
              </a:rPr>
              <a:t>Vizija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3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7282155" y="1028700"/>
            <a:ext cx="7831626" cy="7801034"/>
            <a:chOff x="0" y="0"/>
            <a:chExt cx="6502400" cy="6477000"/>
          </a:xfrm>
        </p:grpSpPr>
        <p:sp>
          <p:nvSpPr>
            <p:cNvPr id="3" name="Freeform 3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3"/>
              <a:stretch>
                <a:fillRect l="-23281" t="1917" r="2110" b="1830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4F4F4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5013967" y="4523235"/>
            <a:ext cx="4306498" cy="4306498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58224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930017" y="9258300"/>
            <a:ext cx="16329283" cy="532308"/>
            <a:chOff x="0" y="0"/>
            <a:chExt cx="21772378" cy="709745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9904675" y="0"/>
              <a:ext cx="1867703" cy="663034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0" y="14805"/>
              <a:ext cx="5914380" cy="694940"/>
            </a:xfrm>
            <a:prstGeom prst="rect">
              <a:avLst/>
            </a:prstGeom>
          </p:spPr>
        </p:pic>
      </p:grpSp>
      <p:sp>
        <p:nvSpPr>
          <p:cNvPr id="10" name="TextBox 10"/>
          <p:cNvSpPr txBox="1"/>
          <p:nvPr/>
        </p:nvSpPr>
        <p:spPr>
          <a:xfrm>
            <a:off x="5505528" y="6092597"/>
            <a:ext cx="3323375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Fira Sans Medium"/>
              </a:rPr>
              <a:t>38 društev in več kot 3000 članov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742950"/>
            <a:ext cx="12954851" cy="1039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6"/>
              </a:lnSpc>
            </a:pPr>
            <a:r>
              <a:rPr lang="en-US" sz="6004">
                <a:solidFill>
                  <a:srgbClr val="3D3738"/>
                </a:solidFill>
                <a:latin typeface="Fira Sans Black"/>
              </a:rPr>
              <a:t>Regije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2551023"/>
            <a:ext cx="5970110" cy="4429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3D3738"/>
                </a:solidFill>
                <a:latin typeface="Fira Sans Light"/>
              </a:rPr>
              <a:t>Primorska z Notranjsko </a:t>
            </a: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F58224"/>
                </a:solidFill>
                <a:latin typeface="Fira Sans Medium"/>
              </a:rPr>
              <a:t>Osrednjeslovenska</a:t>
            </a: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3D3738"/>
                </a:solidFill>
                <a:latin typeface="Fira Sans Light"/>
              </a:rPr>
              <a:t>Gorenjska</a:t>
            </a: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3D3738"/>
                </a:solidFill>
                <a:latin typeface="Fira Sans Light"/>
              </a:rPr>
              <a:t>Celjska</a:t>
            </a: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3D3738"/>
                </a:solidFill>
                <a:latin typeface="Fira Sans Light"/>
              </a:rPr>
              <a:t>Posavska</a:t>
            </a: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3D3738"/>
                </a:solidFill>
                <a:latin typeface="Fira Sans Light"/>
              </a:rPr>
              <a:t>Koroška</a:t>
            </a: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3D3738"/>
                </a:solidFill>
                <a:latin typeface="Fira Sans Light"/>
              </a:rPr>
              <a:t>Podravska</a:t>
            </a: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3D3738"/>
                </a:solidFill>
                <a:latin typeface="Fira Sans Light"/>
              </a:rPr>
              <a:t>Pomurska</a:t>
            </a: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3D3738"/>
                </a:solidFill>
                <a:latin typeface="Fira Sans Light"/>
              </a:rPr>
              <a:t>Dolenjska</a:t>
            </a: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3D3738"/>
                </a:solidFill>
                <a:latin typeface="Fira Sans Light"/>
              </a:rPr>
              <a:t>Bela krajina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30017" y="9258300"/>
            <a:ext cx="16329283" cy="532308"/>
            <a:chOff x="0" y="0"/>
            <a:chExt cx="21772378" cy="70974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9904675" y="0"/>
              <a:ext cx="1867703" cy="663034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14805"/>
              <a:ext cx="5914380" cy="694940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003339" y="6224923"/>
            <a:ext cx="3714318" cy="131858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785543" y="4411785"/>
            <a:ext cx="3436046" cy="131858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785543" y="2598648"/>
            <a:ext cx="3637470" cy="13185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003339" y="2598648"/>
            <a:ext cx="3296457" cy="131858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003339" y="4411785"/>
            <a:ext cx="3780883" cy="131858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2785543" y="6224923"/>
            <a:ext cx="3688343" cy="1318583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028700" y="742950"/>
            <a:ext cx="12954851" cy="1039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6"/>
              </a:lnSpc>
            </a:pPr>
            <a:r>
              <a:rPr lang="en-US" sz="6004">
                <a:solidFill>
                  <a:srgbClr val="3D3738"/>
                </a:solidFill>
                <a:latin typeface="Fira Sans Black"/>
              </a:rPr>
              <a:t>Projekti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64320" y="2522448"/>
            <a:ext cx="5060553" cy="3352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50" lvl="1" indent="-269875">
              <a:lnSpc>
                <a:spcPts val="3799"/>
              </a:lnSpc>
              <a:buFont typeface="Arial"/>
              <a:buChar char="•"/>
            </a:pPr>
            <a:r>
              <a:rPr lang="en-US" sz="2499">
                <a:solidFill>
                  <a:srgbClr val="3D3738"/>
                </a:solidFill>
                <a:latin typeface="Fira Sans Light"/>
              </a:rPr>
              <a:t>Športne igre</a:t>
            </a:r>
          </a:p>
          <a:p>
            <a:pPr marL="539749" lvl="1" indent="-269875">
              <a:lnSpc>
                <a:spcPts val="3799"/>
              </a:lnSpc>
              <a:buFont typeface="Arial"/>
              <a:buChar char="•"/>
            </a:pPr>
            <a:r>
              <a:rPr lang="en-US" sz="2499">
                <a:solidFill>
                  <a:srgbClr val="3D3738"/>
                </a:solidFill>
                <a:latin typeface="Fira Sans Light"/>
              </a:rPr>
              <a:t>Tržnica mladih kmetov </a:t>
            </a:r>
          </a:p>
          <a:p>
            <a:pPr marL="539749" lvl="1" indent="-269875">
              <a:lnSpc>
                <a:spcPts val="3799"/>
              </a:lnSpc>
              <a:buFont typeface="Arial"/>
              <a:buChar char="•"/>
            </a:pPr>
            <a:r>
              <a:rPr lang="en-US" sz="2499">
                <a:solidFill>
                  <a:srgbClr val="3D3738"/>
                </a:solidFill>
                <a:latin typeface="Fira Sans Light"/>
              </a:rPr>
              <a:t>Srečanje mladih prevzemnikov</a:t>
            </a:r>
          </a:p>
          <a:p>
            <a:pPr marL="539750" lvl="1" indent="-269875">
              <a:lnSpc>
                <a:spcPts val="3799"/>
              </a:lnSpc>
              <a:buFont typeface="Arial"/>
              <a:buChar char="•"/>
            </a:pPr>
            <a:r>
              <a:rPr lang="en-US" sz="2499">
                <a:solidFill>
                  <a:srgbClr val="3D3738"/>
                </a:solidFill>
                <a:latin typeface="Fira Sans Light"/>
              </a:rPr>
              <a:t>Posvet podeželske mladine</a:t>
            </a:r>
          </a:p>
          <a:p>
            <a:pPr marL="539749" lvl="1" indent="-269875">
              <a:lnSpc>
                <a:spcPts val="3799"/>
              </a:lnSpc>
              <a:buFont typeface="Arial"/>
              <a:buChar char="•"/>
            </a:pPr>
            <a:r>
              <a:rPr lang="en-US" sz="2499">
                <a:solidFill>
                  <a:srgbClr val="3D3738"/>
                </a:solidFill>
                <a:latin typeface="Fira Sans Light"/>
              </a:rPr>
              <a:t>Skupščina</a:t>
            </a:r>
          </a:p>
          <a:p>
            <a:pPr marL="539749" lvl="1" indent="-269875">
              <a:lnSpc>
                <a:spcPts val="3799"/>
              </a:lnSpc>
              <a:buFont typeface="Arial"/>
              <a:buChar char="•"/>
            </a:pPr>
            <a:r>
              <a:rPr lang="en-US" sz="2499">
                <a:solidFill>
                  <a:srgbClr val="3D3738"/>
                </a:solidFill>
                <a:latin typeface="Fira Sans Light"/>
              </a:rPr>
              <a:t>Trening za podeželske voditelje</a:t>
            </a:r>
          </a:p>
          <a:p>
            <a:pPr marL="539750" lvl="1" indent="-269875">
              <a:lnSpc>
                <a:spcPts val="3799"/>
              </a:lnSpc>
              <a:buFont typeface="Arial"/>
              <a:buChar char="•"/>
            </a:pPr>
            <a:r>
              <a:rPr lang="en-US" sz="2499">
                <a:solidFill>
                  <a:srgbClr val="3D3738"/>
                </a:solidFill>
                <a:latin typeface="Fira Sans Light"/>
              </a:rPr>
              <a:t>neMOČ podeželja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3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30017" y="9258300"/>
            <a:ext cx="16329283" cy="532308"/>
            <a:chOff x="0" y="0"/>
            <a:chExt cx="21772378" cy="70974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9904675" y="0"/>
              <a:ext cx="1867703" cy="663034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14805"/>
              <a:ext cx="5914380" cy="694940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028700" y="4438326"/>
            <a:ext cx="2860688" cy="2860688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58224">
                <a:alpha val="37647"/>
              </a:srgbClr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2514642" y="5285329"/>
            <a:ext cx="6985096" cy="1256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230"/>
              </a:lnSpc>
            </a:pPr>
            <a:r>
              <a:rPr lang="en-US" sz="7307">
                <a:solidFill>
                  <a:srgbClr val="F58224"/>
                </a:solidFill>
                <a:latin typeface="Fira Sans Black"/>
              </a:rPr>
              <a:t>OBRAZI ZSPM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28700" y="2101421"/>
            <a:ext cx="6067404" cy="6067380"/>
            <a:chOff x="0" y="0"/>
            <a:chExt cx="6350000" cy="634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17611" r="-8770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930017" y="9258300"/>
            <a:ext cx="16329283" cy="532308"/>
            <a:chOff x="0" y="0"/>
            <a:chExt cx="21772378" cy="709745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9904675" y="0"/>
              <a:ext cx="1867703" cy="66303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14805"/>
              <a:ext cx="5914380" cy="694940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071769" y="3516275"/>
            <a:ext cx="1659650" cy="114101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722587" y="5143500"/>
            <a:ext cx="1536713" cy="114101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3262201" y="4065668"/>
            <a:ext cx="3997099" cy="1762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3D3738"/>
                </a:solidFill>
                <a:latin typeface="Fira Sans Light"/>
              </a:rPr>
              <a:t>Presentations are communication tools that can be used as lectures, reports, and more.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8447901" y="4007516"/>
            <a:ext cx="3074889" cy="1926055"/>
            <a:chOff x="0" y="0"/>
            <a:chExt cx="4099852" cy="2568073"/>
          </a:xfrm>
        </p:grpSpPr>
        <p:sp>
          <p:nvSpPr>
            <p:cNvPr id="11" name="TextBox 11"/>
            <p:cNvSpPr txBox="1"/>
            <p:nvPr/>
          </p:nvSpPr>
          <p:spPr>
            <a:xfrm>
              <a:off x="0" y="-95250"/>
              <a:ext cx="4099852" cy="10420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523"/>
                </a:lnSpc>
              </a:pPr>
              <a:r>
                <a:rPr lang="en-US" sz="4659">
                  <a:solidFill>
                    <a:srgbClr val="F58224"/>
                  </a:solidFill>
                  <a:latin typeface="Fira Sans Black"/>
                </a:rPr>
                <a:t>Anja Mager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1201835"/>
              <a:ext cx="4099852" cy="5556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499"/>
                </a:lnSpc>
              </a:pPr>
              <a:r>
                <a:rPr lang="en-US" sz="2499">
                  <a:solidFill>
                    <a:srgbClr val="3D3738"/>
                  </a:solidFill>
                  <a:latin typeface="Fira Sans Medium"/>
                </a:rPr>
                <a:t>Predsednica ZSPM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2012448"/>
              <a:ext cx="4099852" cy="5556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499"/>
                </a:lnSpc>
              </a:pPr>
              <a:r>
                <a:rPr lang="en-US" sz="2499">
                  <a:solidFill>
                    <a:srgbClr val="3D3738"/>
                  </a:solidFill>
                  <a:latin typeface="Fira Sans Light"/>
                </a:rPr>
                <a:t>anja.mager@zspm.si</a:t>
              </a:r>
            </a:p>
          </p:txBody>
        </p:sp>
      </p:grpSp>
      <p:cxnSp>
        <p:nvCxnSpPr>
          <p:cNvPr id="15" name="Raven povezovalnik 14">
            <a:extLst>
              <a:ext uri="{FF2B5EF4-FFF2-40B4-BE49-F238E27FC236}">
                <a16:creationId xmlns:a16="http://schemas.microsoft.com/office/drawing/2014/main" id="{2C15A118-772C-478E-ABF8-74081C583A38}"/>
              </a:ext>
            </a:extLst>
          </p:cNvPr>
          <p:cNvCxnSpPr/>
          <p:nvPr/>
        </p:nvCxnSpPr>
        <p:spPr>
          <a:xfrm>
            <a:off x="12725400" y="3516275"/>
            <a:ext cx="0" cy="2694025"/>
          </a:xfrm>
          <a:prstGeom prst="line">
            <a:avLst/>
          </a:prstGeom>
          <a:ln w="19050">
            <a:solidFill>
              <a:srgbClr val="A2A2A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28700" y="2101421"/>
            <a:ext cx="6067404" cy="6067380"/>
            <a:chOff x="0" y="0"/>
            <a:chExt cx="6350000" cy="634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r="-26381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930017" y="9258300"/>
            <a:ext cx="16329283" cy="532308"/>
            <a:chOff x="0" y="0"/>
            <a:chExt cx="21772378" cy="709745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9904675" y="0"/>
              <a:ext cx="1867703" cy="66303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14805"/>
              <a:ext cx="5914380" cy="694940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071769" y="3516275"/>
            <a:ext cx="1659650" cy="114101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722587" y="5143500"/>
            <a:ext cx="1536713" cy="114101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3262201" y="4065668"/>
            <a:ext cx="3997099" cy="1762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3D3738"/>
                </a:solidFill>
                <a:latin typeface="Fira Sans Light"/>
              </a:rPr>
              <a:t>Presentations are communication tools that can be used as lectures, reports, and more.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911521" y="3912266"/>
            <a:ext cx="4369986" cy="805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23"/>
              </a:lnSpc>
            </a:pPr>
            <a:r>
              <a:rPr lang="en-US" sz="4659">
                <a:solidFill>
                  <a:srgbClr val="F58224"/>
                </a:solidFill>
                <a:latin typeface="Fira Sans Black"/>
              </a:rPr>
              <a:t>Nastja Gregorec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911521" y="4896986"/>
            <a:ext cx="3228141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3D3738"/>
                </a:solidFill>
                <a:latin typeface="Fira Sans Medium"/>
              </a:rPr>
              <a:t>Generalna sekretarka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911521" y="5504946"/>
            <a:ext cx="4341411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3D3738"/>
                </a:solidFill>
                <a:latin typeface="Fira Sans Light"/>
              </a:rPr>
              <a:t>nastja.gregorec@zspm.si</a:t>
            </a:r>
          </a:p>
        </p:txBody>
      </p:sp>
      <p:cxnSp>
        <p:nvCxnSpPr>
          <p:cNvPr id="13" name="Raven povezovalnik 12">
            <a:extLst>
              <a:ext uri="{FF2B5EF4-FFF2-40B4-BE49-F238E27FC236}">
                <a16:creationId xmlns:a16="http://schemas.microsoft.com/office/drawing/2014/main" id="{063411D2-1CCB-4B3C-96E4-4F9D950DE3A7}"/>
              </a:ext>
            </a:extLst>
          </p:cNvPr>
          <p:cNvCxnSpPr/>
          <p:nvPr/>
        </p:nvCxnSpPr>
        <p:spPr>
          <a:xfrm>
            <a:off x="12801600" y="3534821"/>
            <a:ext cx="0" cy="2694025"/>
          </a:xfrm>
          <a:prstGeom prst="line">
            <a:avLst/>
          </a:prstGeom>
          <a:ln w="19050">
            <a:solidFill>
              <a:srgbClr val="A2A2A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3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30017" y="9258300"/>
            <a:ext cx="16329283" cy="532308"/>
            <a:chOff x="0" y="0"/>
            <a:chExt cx="21772378" cy="70974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9904675" y="0"/>
              <a:ext cx="1867703" cy="663034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14805"/>
              <a:ext cx="5914380" cy="694940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028700" y="4438326"/>
            <a:ext cx="2860688" cy="2860688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58224">
                <a:alpha val="37647"/>
              </a:srgbClr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2514642" y="5285329"/>
            <a:ext cx="6985096" cy="1256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230"/>
              </a:lnSpc>
            </a:pPr>
            <a:r>
              <a:rPr lang="en-US" sz="7307">
                <a:solidFill>
                  <a:srgbClr val="F58224"/>
                </a:solidFill>
                <a:latin typeface="Fira Sans Black"/>
              </a:rPr>
              <a:t>PODROČJA DELA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3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858523" y="9258300"/>
            <a:ext cx="1400777" cy="49727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30017" y="9269404"/>
            <a:ext cx="4435785" cy="52120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28700" y="904875"/>
            <a:ext cx="12954851" cy="1039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6"/>
              </a:lnSpc>
            </a:pPr>
            <a:r>
              <a:rPr lang="en-US" sz="6004">
                <a:solidFill>
                  <a:srgbClr val="3D3738"/>
                </a:solidFill>
                <a:latin typeface="Fira Sans Black"/>
              </a:rPr>
              <a:t>Kazalo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265097" y="2526817"/>
            <a:ext cx="5565555" cy="828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99"/>
              </a:lnSpc>
            </a:pPr>
            <a:r>
              <a:rPr lang="en-US" sz="2999">
                <a:solidFill>
                  <a:srgbClr val="3D3738"/>
                </a:solidFill>
                <a:latin typeface="Fira Sans Medium"/>
              </a:rPr>
              <a:t>Naslov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265097" y="5381444"/>
            <a:ext cx="5565555" cy="828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99"/>
              </a:lnSpc>
            </a:pPr>
            <a:r>
              <a:rPr lang="en-US" sz="2999">
                <a:solidFill>
                  <a:srgbClr val="3D3738"/>
                </a:solidFill>
                <a:latin typeface="Fira Sans Medium"/>
              </a:rPr>
              <a:t>Naslov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265097" y="3475369"/>
            <a:ext cx="5565555" cy="828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99"/>
              </a:lnSpc>
            </a:pPr>
            <a:r>
              <a:rPr lang="en-US" sz="2999">
                <a:solidFill>
                  <a:srgbClr val="3D3738"/>
                </a:solidFill>
                <a:latin typeface="Fira Sans Medium"/>
              </a:rPr>
              <a:t>Naslov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265097" y="6329996"/>
            <a:ext cx="5565555" cy="828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99"/>
              </a:lnSpc>
            </a:pPr>
            <a:r>
              <a:rPr lang="en-US" sz="2999">
                <a:solidFill>
                  <a:srgbClr val="3D3738"/>
                </a:solidFill>
                <a:latin typeface="Fira Sans Medium"/>
              </a:rPr>
              <a:t>Naslov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265097" y="4423921"/>
            <a:ext cx="5565555" cy="828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99"/>
              </a:lnSpc>
            </a:pPr>
            <a:r>
              <a:rPr lang="en-US" sz="2999">
                <a:solidFill>
                  <a:srgbClr val="3D3738"/>
                </a:solidFill>
                <a:latin typeface="Fira Sans Medium"/>
              </a:rPr>
              <a:t>Naslov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265097" y="7278548"/>
            <a:ext cx="5565555" cy="828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99"/>
              </a:lnSpc>
            </a:pPr>
            <a:r>
              <a:rPr lang="en-US" sz="2999">
                <a:solidFill>
                  <a:srgbClr val="3D3738"/>
                </a:solidFill>
                <a:latin typeface="Fira Sans Medium"/>
              </a:rPr>
              <a:t>Naslov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028700" y="2774607"/>
            <a:ext cx="704569" cy="704569"/>
            <a:chOff x="0" y="0"/>
            <a:chExt cx="939426" cy="939426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939426" cy="939426"/>
              <a:chOff x="0" y="0"/>
              <a:chExt cx="6350000" cy="63500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58224"/>
              </a:solidFill>
            </p:spPr>
          </p:sp>
        </p:grpSp>
        <p:sp>
          <p:nvSpPr>
            <p:cNvPr id="14" name="TextBox 14"/>
            <p:cNvSpPr txBox="1"/>
            <p:nvPr/>
          </p:nvSpPr>
          <p:spPr>
            <a:xfrm>
              <a:off x="146936" y="169146"/>
              <a:ext cx="645554" cy="5535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85"/>
                </a:lnSpc>
              </a:pPr>
              <a:r>
                <a:rPr lang="en-US" sz="2489">
                  <a:solidFill>
                    <a:srgbClr val="FFFFFF"/>
                  </a:solidFill>
                  <a:latin typeface="Fira Sans Black"/>
                </a:rPr>
                <a:t>1.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28700" y="5629234"/>
            <a:ext cx="704569" cy="704569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58224"/>
            </a:solidFill>
          </p:spPr>
        </p:sp>
      </p:grpSp>
      <p:sp>
        <p:nvSpPr>
          <p:cNvPr id="17" name="TextBox 17"/>
          <p:cNvSpPr txBox="1"/>
          <p:nvPr/>
        </p:nvSpPr>
        <p:spPr>
          <a:xfrm>
            <a:off x="1138902" y="5744187"/>
            <a:ext cx="484166" cy="427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85"/>
              </a:lnSpc>
            </a:pPr>
            <a:r>
              <a:rPr lang="en-US" sz="2489">
                <a:solidFill>
                  <a:srgbClr val="FFFFFF"/>
                </a:solidFill>
                <a:latin typeface="Fira Sans Black"/>
              </a:rPr>
              <a:t>4.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1028700" y="3723159"/>
            <a:ext cx="704569" cy="704569"/>
            <a:chOff x="0" y="0"/>
            <a:chExt cx="939426" cy="939426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939426" cy="939426"/>
              <a:chOff x="0" y="0"/>
              <a:chExt cx="6350000" cy="63500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58224"/>
              </a:solidFill>
            </p:spPr>
          </p:sp>
        </p:grpSp>
        <p:sp>
          <p:nvSpPr>
            <p:cNvPr id="21" name="TextBox 21"/>
            <p:cNvSpPr txBox="1"/>
            <p:nvPr/>
          </p:nvSpPr>
          <p:spPr>
            <a:xfrm>
              <a:off x="146936" y="169146"/>
              <a:ext cx="645554" cy="5535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85"/>
                </a:lnSpc>
              </a:pPr>
              <a:r>
                <a:rPr lang="en-US" sz="2489">
                  <a:solidFill>
                    <a:srgbClr val="FFFFFF"/>
                  </a:solidFill>
                  <a:latin typeface="Fira Sans Black"/>
                </a:rPr>
                <a:t>2.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028700" y="6577786"/>
            <a:ext cx="704569" cy="704569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58224"/>
            </a:solidFill>
          </p:spPr>
        </p:sp>
      </p:grpSp>
      <p:sp>
        <p:nvSpPr>
          <p:cNvPr id="24" name="TextBox 24"/>
          <p:cNvSpPr txBox="1"/>
          <p:nvPr/>
        </p:nvSpPr>
        <p:spPr>
          <a:xfrm>
            <a:off x="1138902" y="6692739"/>
            <a:ext cx="484166" cy="427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85"/>
              </a:lnSpc>
            </a:pPr>
            <a:r>
              <a:rPr lang="en-US" sz="2489">
                <a:solidFill>
                  <a:srgbClr val="FFFFFF"/>
                </a:solidFill>
                <a:latin typeface="Fira Sans Black"/>
              </a:rPr>
              <a:t>5.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1028700" y="4671712"/>
            <a:ext cx="704569" cy="704569"/>
            <a:chOff x="0" y="0"/>
            <a:chExt cx="939426" cy="939426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0"/>
              <a:ext cx="939426" cy="939426"/>
              <a:chOff x="0" y="0"/>
              <a:chExt cx="6350000" cy="63500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58224"/>
              </a:solidFill>
            </p:spPr>
          </p:sp>
        </p:grpSp>
        <p:sp>
          <p:nvSpPr>
            <p:cNvPr id="28" name="TextBox 28"/>
            <p:cNvSpPr txBox="1"/>
            <p:nvPr/>
          </p:nvSpPr>
          <p:spPr>
            <a:xfrm>
              <a:off x="146936" y="169146"/>
              <a:ext cx="645554" cy="5535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85"/>
                </a:lnSpc>
              </a:pPr>
              <a:r>
                <a:rPr lang="en-US" sz="2489">
                  <a:solidFill>
                    <a:srgbClr val="FFFFFF"/>
                  </a:solidFill>
                  <a:latin typeface="Fira Sans Black"/>
                </a:rPr>
                <a:t>3.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028700" y="7526338"/>
            <a:ext cx="704569" cy="704569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58224"/>
            </a:solidFill>
          </p:spPr>
        </p:sp>
      </p:grpSp>
      <p:sp>
        <p:nvSpPr>
          <p:cNvPr id="31" name="TextBox 31"/>
          <p:cNvSpPr txBox="1"/>
          <p:nvPr/>
        </p:nvSpPr>
        <p:spPr>
          <a:xfrm>
            <a:off x="1138902" y="7641291"/>
            <a:ext cx="484166" cy="427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85"/>
              </a:lnSpc>
            </a:pPr>
            <a:r>
              <a:rPr lang="en-US" sz="2489">
                <a:solidFill>
                  <a:srgbClr val="FFFFFF"/>
                </a:solidFill>
                <a:latin typeface="Fira Sans Black"/>
              </a:rPr>
              <a:t>6.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28700" y="1929013"/>
            <a:ext cx="6067404" cy="6067380"/>
            <a:chOff x="0" y="0"/>
            <a:chExt cx="6350000" cy="634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r="-26381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930017" y="9258300"/>
            <a:ext cx="16329283" cy="532308"/>
            <a:chOff x="0" y="0"/>
            <a:chExt cx="21772378" cy="709745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9904675" y="0"/>
              <a:ext cx="1867703" cy="66303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14805"/>
              <a:ext cx="5914380" cy="694940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408275" y="3697624"/>
            <a:ext cx="2851025" cy="2845563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8179711" y="3453060"/>
            <a:ext cx="4369986" cy="805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23"/>
              </a:lnSpc>
            </a:pPr>
            <a:r>
              <a:rPr lang="en-US" sz="4659">
                <a:solidFill>
                  <a:srgbClr val="F58224"/>
                </a:solidFill>
                <a:latin typeface="Fira Sans Black"/>
              </a:rPr>
              <a:t>Urša Skube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179711" y="4437781"/>
            <a:ext cx="4341411" cy="1317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3D3738"/>
                </a:solidFill>
                <a:latin typeface="Fira Sans Medium"/>
              </a:rPr>
              <a:t>Vodja področja dela za MLADINSKO DELO IN NEFORMALNO IZOBRAŽEVANJE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179711" y="5965249"/>
            <a:ext cx="4341411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3D3738"/>
                </a:solidFill>
                <a:latin typeface="Fira Sans Light"/>
              </a:rPr>
              <a:t>urska.skube@zspm.si</a:t>
            </a:r>
          </a:p>
        </p:txBody>
      </p:sp>
      <p:cxnSp>
        <p:nvCxnSpPr>
          <p:cNvPr id="11" name="Raven povezovalnik 10">
            <a:extLst>
              <a:ext uri="{FF2B5EF4-FFF2-40B4-BE49-F238E27FC236}">
                <a16:creationId xmlns:a16="http://schemas.microsoft.com/office/drawing/2014/main" id="{C7DF9D92-5DF4-4B23-8032-918F3A561A56}"/>
              </a:ext>
            </a:extLst>
          </p:cNvPr>
          <p:cNvCxnSpPr>
            <a:cxnSpLocks/>
          </p:cNvCxnSpPr>
          <p:nvPr/>
        </p:nvCxnSpPr>
        <p:spPr>
          <a:xfrm>
            <a:off x="13411200" y="3465757"/>
            <a:ext cx="0" cy="3290640"/>
          </a:xfrm>
          <a:prstGeom prst="line">
            <a:avLst/>
          </a:prstGeom>
          <a:ln w="19050">
            <a:solidFill>
              <a:srgbClr val="A2A2A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3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30017" y="9258300"/>
            <a:ext cx="16329283" cy="532308"/>
            <a:chOff x="0" y="0"/>
            <a:chExt cx="21772378" cy="70974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9904675" y="0"/>
              <a:ext cx="1867703" cy="663034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14805"/>
              <a:ext cx="5914380" cy="694940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153234" y="7116445"/>
            <a:ext cx="1188272" cy="1188272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58224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86877" y="7333552"/>
            <a:ext cx="920987" cy="754058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1153234" y="2981813"/>
            <a:ext cx="1188272" cy="1188272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58224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62218" y="3126004"/>
            <a:ext cx="970305" cy="766541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028700" y="904875"/>
            <a:ext cx="16230600" cy="1039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6"/>
              </a:lnSpc>
            </a:pPr>
            <a:r>
              <a:rPr lang="en-US" sz="6004">
                <a:solidFill>
                  <a:srgbClr val="3D3738"/>
                </a:solidFill>
                <a:latin typeface="Fira Sans Black"/>
              </a:rPr>
              <a:t>Mladinsko delo in neformalno izobraževanje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3254769" y="2481228"/>
            <a:ext cx="10105954" cy="2189442"/>
            <a:chOff x="0" y="0"/>
            <a:chExt cx="13474606" cy="2919256"/>
          </a:xfrm>
        </p:grpSpPr>
        <p:sp>
          <p:nvSpPr>
            <p:cNvPr id="13" name="TextBox 13"/>
            <p:cNvSpPr txBox="1"/>
            <p:nvPr/>
          </p:nvSpPr>
          <p:spPr>
            <a:xfrm>
              <a:off x="0" y="587980"/>
              <a:ext cx="13474606" cy="23312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496"/>
                </a:lnSpc>
              </a:pPr>
              <a:r>
                <a:rPr lang="en-US" sz="2497">
                  <a:solidFill>
                    <a:srgbClr val="3D3738"/>
                  </a:solidFill>
                  <a:latin typeface="Fira Sans Light"/>
                </a:rPr>
                <a:t>Priprava in izvedba aktivnosti za spodbujanje in oblikovanje projektov. Organizacija teambuildingov/delavnic strateškega načrtovanja. Priprava in izvedba Srečanja podeželske mladine. Oblikovanje sistema za beleženje kompetenc.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4761208" cy="5556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499"/>
                </a:lnSpc>
              </a:pPr>
              <a:r>
                <a:rPr lang="en-US" sz="2499">
                  <a:solidFill>
                    <a:srgbClr val="3D3738"/>
                  </a:solidFill>
                  <a:latin typeface="Fira Sans Medium"/>
                </a:rPr>
                <a:t>Podpora društvom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3254769" y="4951613"/>
            <a:ext cx="9684513" cy="1300902"/>
            <a:chOff x="0" y="0"/>
            <a:chExt cx="12912684" cy="1734536"/>
          </a:xfrm>
        </p:grpSpPr>
        <p:sp>
          <p:nvSpPr>
            <p:cNvPr id="16" name="TextBox 16"/>
            <p:cNvSpPr txBox="1"/>
            <p:nvPr/>
          </p:nvSpPr>
          <p:spPr>
            <a:xfrm>
              <a:off x="0" y="587375"/>
              <a:ext cx="12912684" cy="11471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496"/>
                </a:lnSpc>
              </a:pPr>
              <a:r>
                <a:rPr lang="en-US" sz="2497">
                  <a:solidFill>
                    <a:srgbClr val="3D3738"/>
                  </a:solidFill>
                  <a:latin typeface="Fira Sans Light"/>
                </a:rPr>
                <a:t>Priprava in oblikovanje lit</a:t>
              </a:r>
              <a:r>
                <a:rPr lang="en-US" sz="998">
                  <a:solidFill>
                    <a:srgbClr val="3D3738"/>
                  </a:solidFill>
                  <a:latin typeface="Arimo"/>
                </a:rPr>
                <a:t>erature in gradiv (za društva, za trenerje, za otroke). 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6830102" cy="5556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499"/>
                </a:lnSpc>
              </a:pPr>
              <a:r>
                <a:rPr lang="en-US" sz="2499">
                  <a:solidFill>
                    <a:srgbClr val="3D3738"/>
                  </a:solidFill>
                  <a:latin typeface="Fira Sans Medium"/>
                </a:rPr>
                <a:t>Delo z otroci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3254769" y="6619107"/>
            <a:ext cx="10105954" cy="2182947"/>
            <a:chOff x="0" y="0"/>
            <a:chExt cx="13474606" cy="2910596"/>
          </a:xfrm>
        </p:grpSpPr>
        <p:sp>
          <p:nvSpPr>
            <p:cNvPr id="19" name="TextBox 19"/>
            <p:cNvSpPr txBox="1"/>
            <p:nvPr/>
          </p:nvSpPr>
          <p:spPr>
            <a:xfrm>
              <a:off x="0" y="579320"/>
              <a:ext cx="13474606" cy="23312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496"/>
                </a:lnSpc>
              </a:pPr>
              <a:r>
                <a:rPr lang="en-US" sz="2497">
                  <a:solidFill>
                    <a:srgbClr val="3D3738"/>
                  </a:solidFill>
                  <a:latin typeface="Fira Sans Light"/>
                </a:rPr>
                <a:t>Strukturiranje in vodenje štale trenerjev; vodenje in moderiranje aktivnosti. Priprava in izvedba izobraževanja za podeželske voditelje in voditeljice tertrenerje. </a:t>
              </a:r>
            </a:p>
            <a:p>
              <a:pPr>
                <a:lnSpc>
                  <a:spcPts val="3496"/>
                </a:lnSpc>
              </a:pPr>
              <a:r>
                <a:rPr lang="en-US" sz="2497">
                  <a:solidFill>
                    <a:srgbClr val="3D3738"/>
                  </a:solidFill>
                  <a:latin typeface="Fira Sans Light"/>
                </a:rPr>
                <a:t>Sodelovanje z MSS, MOVIT… ter poznavanje področja Erasmus+ in ESE.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47625"/>
              <a:ext cx="5527465" cy="5556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499"/>
                </a:lnSpc>
              </a:pPr>
              <a:r>
                <a:rPr lang="en-US" sz="2499">
                  <a:solidFill>
                    <a:srgbClr val="3D3738"/>
                  </a:solidFill>
                  <a:latin typeface="Fira Sans Medium"/>
                </a:rPr>
                <a:t>Trenerstvo</a:t>
              </a: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4337701" y="5364135"/>
            <a:ext cx="2560588" cy="428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6"/>
              </a:lnSpc>
            </a:pPr>
            <a:r>
              <a:rPr lang="en-US" sz="2497">
                <a:solidFill>
                  <a:srgbClr val="3D3738"/>
                </a:solidFill>
                <a:latin typeface="Fira Sans Medium"/>
              </a:rPr>
              <a:t>ŠTALA TRENERJEV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1153234" y="5007928"/>
            <a:ext cx="1188272" cy="1188272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58224"/>
            </a:solidFill>
          </p:spPr>
        </p: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33099" y="5210170"/>
            <a:ext cx="828543" cy="745689"/>
          </a:xfrm>
          <a:prstGeom prst="rect">
            <a:avLst/>
          </a:prstGeom>
        </p:spPr>
      </p:pic>
      <p:cxnSp>
        <p:nvCxnSpPr>
          <p:cNvPr id="25" name="Raven povezovalnik 24">
            <a:extLst>
              <a:ext uri="{FF2B5EF4-FFF2-40B4-BE49-F238E27FC236}">
                <a16:creationId xmlns:a16="http://schemas.microsoft.com/office/drawing/2014/main" id="{27D42B01-6F74-4744-A9FC-CD7C0CDDE2CE}"/>
              </a:ext>
            </a:extLst>
          </p:cNvPr>
          <p:cNvCxnSpPr>
            <a:cxnSpLocks/>
          </p:cNvCxnSpPr>
          <p:nvPr/>
        </p:nvCxnSpPr>
        <p:spPr>
          <a:xfrm flipH="1">
            <a:off x="13792200" y="2445509"/>
            <a:ext cx="62996" cy="6584191"/>
          </a:xfrm>
          <a:prstGeom prst="line">
            <a:avLst/>
          </a:prstGeom>
          <a:ln w="19050">
            <a:solidFill>
              <a:srgbClr val="A2A2A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3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30017" y="9258300"/>
            <a:ext cx="16329283" cy="532308"/>
            <a:chOff x="0" y="0"/>
            <a:chExt cx="21772378" cy="70974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9904675" y="0"/>
              <a:ext cx="1867703" cy="663034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14805"/>
              <a:ext cx="5914380" cy="694940"/>
            </a:xfrm>
            <a:prstGeom prst="rect">
              <a:avLst/>
            </a:prstGeom>
          </p:spPr>
        </p:pic>
      </p:grpSp>
      <p:sp>
        <p:nvSpPr>
          <p:cNvPr id="5" name="TextBox 5"/>
          <p:cNvSpPr txBox="1"/>
          <p:nvPr/>
        </p:nvSpPr>
        <p:spPr>
          <a:xfrm>
            <a:off x="1028700" y="904875"/>
            <a:ext cx="16230600" cy="1039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6"/>
              </a:lnSpc>
            </a:pPr>
            <a:r>
              <a:rPr lang="en-US" sz="6004">
                <a:solidFill>
                  <a:srgbClr val="3D3738"/>
                </a:solidFill>
                <a:latin typeface="Fira Sans Black"/>
              </a:rPr>
              <a:t>Naslov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858523" y="9258300"/>
            <a:ext cx="1400777" cy="49727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30017" y="9269404"/>
            <a:ext cx="4435785" cy="521205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2375899" y="3286071"/>
            <a:ext cx="4212926" cy="4212926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F4F4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alphaModFix amt="30000"/>
          </a:blip>
          <a:srcRect/>
          <a:stretch>
            <a:fillRect/>
          </a:stretch>
        </p:blipFill>
        <p:spPr>
          <a:xfrm>
            <a:off x="12872110" y="930574"/>
            <a:ext cx="2748934" cy="842585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028700" y="2992925"/>
            <a:ext cx="16230600" cy="1039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6"/>
              </a:lnSpc>
            </a:pPr>
            <a:r>
              <a:rPr lang="en-US" sz="6004">
                <a:solidFill>
                  <a:srgbClr val="3D3738"/>
                </a:solidFill>
                <a:latin typeface="Fira Sans Black"/>
              </a:rPr>
              <a:t>Naslov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4808035"/>
            <a:ext cx="10713549" cy="1317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3D3738"/>
                </a:solidFill>
                <a:latin typeface="Fira Sans Light"/>
              </a:rPr>
              <a:t>Presentations are communication tools that can be used as lectures, reports, and more. Presentations are communication tools that can be used as lectures, reports, and more.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858523" y="7498997"/>
            <a:ext cx="1400777" cy="1398094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28700" y="1929013"/>
            <a:ext cx="6067404" cy="6067380"/>
            <a:chOff x="0" y="0"/>
            <a:chExt cx="6350000" cy="634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29240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930017" y="9258300"/>
            <a:ext cx="16329283" cy="532308"/>
            <a:chOff x="0" y="0"/>
            <a:chExt cx="21772378" cy="709745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9904675" y="0"/>
              <a:ext cx="1867703" cy="66303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14805"/>
              <a:ext cx="5914380" cy="694940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408275" y="3692162"/>
            <a:ext cx="2851025" cy="2851025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8179711" y="3807454"/>
            <a:ext cx="4369986" cy="805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23"/>
              </a:lnSpc>
            </a:pPr>
            <a:r>
              <a:rPr lang="en-US" sz="4659">
                <a:solidFill>
                  <a:srgbClr val="F58224"/>
                </a:solidFill>
                <a:latin typeface="Fira Sans Black"/>
              </a:rPr>
              <a:t>Doris Letina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179711" y="4792175"/>
            <a:ext cx="4484924" cy="873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3D3738"/>
                </a:solidFill>
                <a:latin typeface="Fira Sans Medium"/>
              </a:rPr>
              <a:t>Vodja področja dela za MLADE KMETE IN KMETIJSKO POLITIKO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179711" y="5955671"/>
            <a:ext cx="4341411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3D3738"/>
                </a:solidFill>
                <a:latin typeface="Fira Sans Light"/>
              </a:rPr>
              <a:t>doris.letina@zspm.si</a:t>
            </a:r>
          </a:p>
        </p:txBody>
      </p:sp>
      <p:cxnSp>
        <p:nvCxnSpPr>
          <p:cNvPr id="11" name="Raven povezovalnik 10">
            <a:extLst>
              <a:ext uri="{FF2B5EF4-FFF2-40B4-BE49-F238E27FC236}">
                <a16:creationId xmlns:a16="http://schemas.microsoft.com/office/drawing/2014/main" id="{D3E90659-740A-4FE0-98E0-96A0786C0430}"/>
              </a:ext>
            </a:extLst>
          </p:cNvPr>
          <p:cNvCxnSpPr>
            <a:cxnSpLocks/>
          </p:cNvCxnSpPr>
          <p:nvPr/>
        </p:nvCxnSpPr>
        <p:spPr>
          <a:xfrm>
            <a:off x="13563600" y="3498180"/>
            <a:ext cx="0" cy="3474120"/>
          </a:xfrm>
          <a:prstGeom prst="line">
            <a:avLst/>
          </a:prstGeom>
          <a:ln w="19050">
            <a:solidFill>
              <a:srgbClr val="A2A2A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3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53234" y="7279020"/>
            <a:ext cx="1188272" cy="1188272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5822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153234" y="5097795"/>
            <a:ext cx="1188272" cy="1188272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58224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153234" y="2904054"/>
            <a:ext cx="1188272" cy="1188272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58224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930017" y="9258300"/>
            <a:ext cx="16329283" cy="532308"/>
            <a:chOff x="0" y="0"/>
            <a:chExt cx="21772378" cy="709745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9904675" y="0"/>
              <a:ext cx="1867703" cy="663034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14805"/>
              <a:ext cx="5914380" cy="694940"/>
            </a:xfrm>
            <a:prstGeom prst="rect">
              <a:avLst/>
            </a:prstGeom>
          </p:spPr>
        </p:pic>
      </p:grpSp>
      <p:sp>
        <p:nvSpPr>
          <p:cNvPr id="11" name="TextBox 11"/>
          <p:cNvSpPr txBox="1"/>
          <p:nvPr/>
        </p:nvSpPr>
        <p:spPr>
          <a:xfrm>
            <a:off x="1028700" y="904875"/>
            <a:ext cx="16230600" cy="1039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6"/>
              </a:lnSpc>
            </a:pPr>
            <a:r>
              <a:rPr lang="en-US" sz="6004">
                <a:solidFill>
                  <a:srgbClr val="3D3738"/>
                </a:solidFill>
                <a:latin typeface="Fira Sans Black"/>
              </a:rPr>
              <a:t>Mladi kmetje in kmetijska politika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30440" y="3043606"/>
            <a:ext cx="841367" cy="85201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18922" y="5257843"/>
            <a:ext cx="852885" cy="76759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280846" y="7447747"/>
            <a:ext cx="933048" cy="916720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3254769" y="3054569"/>
            <a:ext cx="7376408" cy="1316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6"/>
              </a:lnSpc>
            </a:pPr>
            <a:r>
              <a:rPr lang="en-US" sz="2497">
                <a:solidFill>
                  <a:srgbClr val="3D3738"/>
                </a:solidFill>
                <a:latin typeface="Fira Sans Light"/>
              </a:rPr>
              <a:t>Digitalno zagovorništvo (spletne ankete, kampanje, izjave za javnost…) srečanja, sestanki, okrogle mize, posveti, sodelovanje z odločevalci.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254769" y="5447252"/>
            <a:ext cx="7376408" cy="8722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6"/>
              </a:lnSpc>
            </a:pPr>
            <a:r>
              <a:rPr lang="en-US" sz="2497">
                <a:solidFill>
                  <a:srgbClr val="3D3738"/>
                </a:solidFill>
                <a:latin typeface="Fira Sans Light"/>
              </a:rPr>
              <a:t>Seminarji, izobraževanja, </a:t>
            </a:r>
            <a:r>
              <a:rPr lang="en-US" sz="998">
                <a:solidFill>
                  <a:srgbClr val="3D3738"/>
                </a:solidFill>
                <a:latin typeface="Arimo"/>
              </a:rPr>
              <a:t>ekskurzije, sejmi, ogledi dobrih praks.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254769" y="7870331"/>
            <a:ext cx="7376408" cy="428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6"/>
              </a:lnSpc>
            </a:pPr>
            <a:r>
              <a:rPr lang="en-US" sz="2497">
                <a:solidFill>
                  <a:srgbClr val="3D3738"/>
                </a:solidFill>
                <a:latin typeface="Fira Sans Light"/>
              </a:rPr>
              <a:t>Akcijski načrt za delo z mladimi kmeti, info točka.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254769" y="2577865"/>
            <a:ext cx="3570906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3D3738"/>
                </a:solidFill>
                <a:latin typeface="Fira Sans Medium"/>
              </a:rPr>
              <a:t>Zagovorništvo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254769" y="4971002"/>
            <a:ext cx="5122577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3D3738"/>
                </a:solidFill>
                <a:latin typeface="Fira Sans Medium"/>
              </a:rPr>
              <a:t>Izobraževanje in informiranje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254769" y="7400122"/>
            <a:ext cx="4145599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3D3738"/>
                </a:solidFill>
                <a:latin typeface="Fira Sans Medium"/>
              </a:rPr>
              <a:t>Sodelovanje z deležniki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211338" y="5447252"/>
            <a:ext cx="4878516" cy="8722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6"/>
              </a:lnSpc>
            </a:pPr>
            <a:r>
              <a:rPr lang="en-US" sz="2497">
                <a:solidFill>
                  <a:srgbClr val="3D3738"/>
                </a:solidFill>
                <a:latin typeface="Fira Sans Medium"/>
              </a:rPr>
              <a:t>Delo in pregled nad stanjem v kmetijstvu po panogah in regijah.</a:t>
            </a:r>
          </a:p>
        </p:txBody>
      </p:sp>
      <p:cxnSp>
        <p:nvCxnSpPr>
          <p:cNvPr id="22" name="Raven povezovalnik 21">
            <a:extLst>
              <a:ext uri="{FF2B5EF4-FFF2-40B4-BE49-F238E27FC236}">
                <a16:creationId xmlns:a16="http://schemas.microsoft.com/office/drawing/2014/main" id="{0C4C1107-3665-4AC8-81C1-4C125D66ED86}"/>
              </a:ext>
            </a:extLst>
          </p:cNvPr>
          <p:cNvCxnSpPr>
            <a:cxnSpLocks/>
          </p:cNvCxnSpPr>
          <p:nvPr/>
        </p:nvCxnSpPr>
        <p:spPr>
          <a:xfrm flipH="1">
            <a:off x="11484095" y="2560547"/>
            <a:ext cx="62996" cy="6584191"/>
          </a:xfrm>
          <a:prstGeom prst="line">
            <a:avLst/>
          </a:prstGeom>
          <a:ln w="19050">
            <a:solidFill>
              <a:srgbClr val="A2A2A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858523" y="9258300"/>
            <a:ext cx="1400777" cy="49727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30017" y="9269404"/>
            <a:ext cx="4435785" cy="521205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2375899" y="3286071"/>
            <a:ext cx="4212926" cy="4212926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F4F4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alphaModFix amt="30000"/>
          </a:blip>
          <a:srcRect/>
          <a:stretch>
            <a:fillRect/>
          </a:stretch>
        </p:blipFill>
        <p:spPr>
          <a:xfrm>
            <a:off x="12872110" y="930574"/>
            <a:ext cx="2748934" cy="842585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028700" y="2992925"/>
            <a:ext cx="16230600" cy="1039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6"/>
              </a:lnSpc>
            </a:pPr>
            <a:r>
              <a:rPr lang="en-US" sz="6004">
                <a:solidFill>
                  <a:srgbClr val="3D3738"/>
                </a:solidFill>
                <a:latin typeface="Fira Sans Black"/>
              </a:rPr>
              <a:t>Naslov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4808035"/>
            <a:ext cx="10713549" cy="1317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3D3738"/>
                </a:solidFill>
                <a:latin typeface="Fira Sans Light"/>
              </a:rPr>
              <a:t>Presentations are communication tools that can be used as lectures, reports, and more. Presentations are communication tools that can be used as lectures, reports, and more.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858523" y="7496313"/>
            <a:ext cx="1400777" cy="1400777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28700" y="1929013"/>
            <a:ext cx="6067404" cy="6067380"/>
            <a:chOff x="0" y="0"/>
            <a:chExt cx="6350000" cy="634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19189" r="-7192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930017" y="9258300"/>
            <a:ext cx="16329283" cy="532308"/>
            <a:chOff x="0" y="0"/>
            <a:chExt cx="21772378" cy="709745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9904675" y="0"/>
              <a:ext cx="1867703" cy="66303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14805"/>
              <a:ext cx="5914380" cy="694940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408275" y="3720718"/>
            <a:ext cx="2851025" cy="2845563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8179711" y="3817033"/>
            <a:ext cx="4369986" cy="805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23"/>
              </a:lnSpc>
            </a:pPr>
            <a:r>
              <a:rPr lang="en-US" sz="4659">
                <a:solidFill>
                  <a:srgbClr val="F58224"/>
                </a:solidFill>
                <a:latin typeface="Fira Sans Black"/>
              </a:rPr>
              <a:t>Anja Fortuna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179711" y="4801753"/>
            <a:ext cx="5040461" cy="873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3D3738"/>
                </a:solidFill>
                <a:latin typeface="Fira Sans Medium"/>
              </a:rPr>
              <a:t>Vodja področja dela za MLADINSKE POLITIKE IN RAZVOJ PODEŽELJA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179711" y="5946092"/>
            <a:ext cx="4341411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3D3738"/>
                </a:solidFill>
                <a:latin typeface="Fira Sans Light"/>
              </a:rPr>
              <a:t>anja.fortuna@zspm.si</a:t>
            </a:r>
          </a:p>
        </p:txBody>
      </p:sp>
      <p:cxnSp>
        <p:nvCxnSpPr>
          <p:cNvPr id="11" name="Raven povezovalnik 10">
            <a:extLst>
              <a:ext uri="{FF2B5EF4-FFF2-40B4-BE49-F238E27FC236}">
                <a16:creationId xmlns:a16="http://schemas.microsoft.com/office/drawing/2014/main" id="{F4AE65E3-CC1F-47D6-98A4-464243AC117D}"/>
              </a:ext>
            </a:extLst>
          </p:cNvPr>
          <p:cNvCxnSpPr>
            <a:cxnSpLocks/>
          </p:cNvCxnSpPr>
          <p:nvPr/>
        </p:nvCxnSpPr>
        <p:spPr>
          <a:xfrm>
            <a:off x="13792200" y="3498180"/>
            <a:ext cx="0" cy="3474120"/>
          </a:xfrm>
          <a:prstGeom prst="line">
            <a:avLst/>
          </a:prstGeom>
          <a:ln w="19050">
            <a:solidFill>
              <a:srgbClr val="A2A2A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3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30017" y="9258300"/>
            <a:ext cx="16329283" cy="532308"/>
            <a:chOff x="0" y="0"/>
            <a:chExt cx="21772378" cy="70974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9904675" y="0"/>
              <a:ext cx="1867703" cy="663034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14805"/>
              <a:ext cx="5914380" cy="694940"/>
            </a:xfrm>
            <a:prstGeom prst="rect">
              <a:avLst/>
            </a:prstGeom>
          </p:spPr>
        </p:pic>
      </p:grpSp>
      <p:sp>
        <p:nvSpPr>
          <p:cNvPr id="5" name="TextBox 5"/>
          <p:cNvSpPr txBox="1"/>
          <p:nvPr/>
        </p:nvSpPr>
        <p:spPr>
          <a:xfrm>
            <a:off x="1028700" y="904875"/>
            <a:ext cx="16230600" cy="1039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6"/>
              </a:lnSpc>
            </a:pPr>
            <a:r>
              <a:rPr lang="en-US" sz="6004">
                <a:solidFill>
                  <a:srgbClr val="3D3738"/>
                </a:solidFill>
                <a:latin typeface="Fira Sans Black"/>
              </a:rPr>
              <a:t>Mladinske politike in razvoj podeželja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254769" y="3054569"/>
            <a:ext cx="7376408" cy="1316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6"/>
              </a:lnSpc>
            </a:pPr>
            <a:r>
              <a:rPr lang="en-US" sz="2497">
                <a:solidFill>
                  <a:srgbClr val="3D3738"/>
                </a:solidFill>
                <a:latin typeface="Fira Sans Light"/>
              </a:rPr>
              <a:t>Digitalno zagovorništvo (spletne ankete, kampanje, izjave za javnost…) srečanja, sestanki, okrogle mize, posveti, sodelovanje z odločevalci.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254769" y="5447252"/>
            <a:ext cx="7376408" cy="428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6"/>
              </a:lnSpc>
            </a:pPr>
            <a:r>
              <a:rPr lang="en-US" sz="2497">
                <a:solidFill>
                  <a:srgbClr val="3D3738"/>
                </a:solidFill>
                <a:latin typeface="Fira Sans Light"/>
              </a:rPr>
              <a:t>Seminarji, izobraževanja, RURAL UP!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254769" y="7399291"/>
            <a:ext cx="7376408" cy="428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6"/>
              </a:lnSpc>
            </a:pPr>
            <a:r>
              <a:rPr lang="en-US" sz="2497">
                <a:solidFill>
                  <a:srgbClr val="3D3738"/>
                </a:solidFill>
                <a:latin typeface="Fira Sans Light"/>
              </a:rPr>
              <a:t>MKGP, KGZS, MIZŠ, URSM, MSS …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254769" y="2577865"/>
            <a:ext cx="5601487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3D3738"/>
                </a:solidFill>
                <a:latin typeface="Fira Sans Medium"/>
              </a:rPr>
              <a:t>Zagovorništvo mladih s podeželja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254769" y="4971002"/>
            <a:ext cx="5122577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3D3738"/>
                </a:solidFill>
                <a:latin typeface="Fira Sans Medium"/>
              </a:rPr>
              <a:t>Trg dela na podeželju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254769" y="6929083"/>
            <a:ext cx="4145599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3D3738"/>
                </a:solidFill>
                <a:latin typeface="Fira Sans Medium"/>
              </a:rPr>
              <a:t>Sodelovanje z deležniki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211338" y="4971002"/>
            <a:ext cx="5047962" cy="1316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6"/>
              </a:lnSpc>
            </a:pPr>
            <a:r>
              <a:rPr lang="en-US" sz="2497">
                <a:solidFill>
                  <a:srgbClr val="3D3738"/>
                </a:solidFill>
                <a:latin typeface="Fira Sans Medium"/>
              </a:rPr>
              <a:t>Kako opozoriti na to da je med mestom in kmetijo še skupina ljudi s katero se nihče ne ukvarja?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153234" y="6763572"/>
            <a:ext cx="1188272" cy="1188272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58224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153234" y="4900741"/>
            <a:ext cx="1188272" cy="1188272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58224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1153234" y="3006490"/>
            <a:ext cx="1188272" cy="1188272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58224"/>
            </a:solidFill>
          </p:spPr>
        </p:sp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30440" y="3146043"/>
            <a:ext cx="841367" cy="85201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18922" y="5060789"/>
            <a:ext cx="852885" cy="767597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280846" y="6932299"/>
            <a:ext cx="933048" cy="916720"/>
          </a:xfrm>
          <a:prstGeom prst="rect">
            <a:avLst/>
          </a:prstGeom>
        </p:spPr>
      </p:pic>
      <p:cxnSp>
        <p:nvCxnSpPr>
          <p:cNvPr id="22" name="Raven povezovalnik 21">
            <a:extLst>
              <a:ext uri="{FF2B5EF4-FFF2-40B4-BE49-F238E27FC236}">
                <a16:creationId xmlns:a16="http://schemas.microsoft.com/office/drawing/2014/main" id="{7F943E8C-AD72-4AA2-80D9-4E08C5AF2E6D}"/>
              </a:ext>
            </a:extLst>
          </p:cNvPr>
          <p:cNvCxnSpPr>
            <a:cxnSpLocks/>
          </p:cNvCxnSpPr>
          <p:nvPr/>
        </p:nvCxnSpPr>
        <p:spPr>
          <a:xfrm flipH="1">
            <a:off x="11389759" y="2445509"/>
            <a:ext cx="62996" cy="6584191"/>
          </a:xfrm>
          <a:prstGeom prst="line">
            <a:avLst/>
          </a:prstGeom>
          <a:ln w="19050">
            <a:solidFill>
              <a:srgbClr val="A2A2A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858523" y="9258300"/>
            <a:ext cx="1400777" cy="49727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30017" y="9269404"/>
            <a:ext cx="4435785" cy="521205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2375899" y="3286071"/>
            <a:ext cx="4212926" cy="4212926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F4F4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alphaModFix amt="30000"/>
          </a:blip>
          <a:srcRect/>
          <a:stretch>
            <a:fillRect/>
          </a:stretch>
        </p:blipFill>
        <p:spPr>
          <a:xfrm>
            <a:off x="12872110" y="930574"/>
            <a:ext cx="2748934" cy="842585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028700" y="2992925"/>
            <a:ext cx="16230600" cy="1039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6"/>
              </a:lnSpc>
            </a:pPr>
            <a:r>
              <a:rPr lang="en-US" sz="6004">
                <a:solidFill>
                  <a:srgbClr val="3D3738"/>
                </a:solidFill>
                <a:latin typeface="Fira Sans Black"/>
              </a:rPr>
              <a:t>Naslov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4808035"/>
            <a:ext cx="10713549" cy="1317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3D3738"/>
                </a:solidFill>
                <a:latin typeface="Fira Sans Light"/>
              </a:rPr>
              <a:t>Presentations are communication tools that can be used as lectures, reports, and more. Presentations are communication tools that can be used as lectures, reports, and more.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858523" y="7498997"/>
            <a:ext cx="1400777" cy="139809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3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858523" y="9258300"/>
            <a:ext cx="1400777" cy="49727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30017" y="9269404"/>
            <a:ext cx="4435785" cy="52120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28700" y="904875"/>
            <a:ext cx="16230600" cy="1039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6"/>
              </a:lnSpc>
            </a:pPr>
            <a:r>
              <a:rPr lang="en-US" sz="6004">
                <a:solidFill>
                  <a:srgbClr val="3D3738"/>
                </a:solidFill>
                <a:latin typeface="Fira Sans Black"/>
              </a:rPr>
              <a:t>Naslov 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28700" y="1929013"/>
            <a:ext cx="6067404" cy="6067380"/>
            <a:chOff x="0" y="0"/>
            <a:chExt cx="6350000" cy="634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t="-25047" b="-25047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930017" y="9258300"/>
            <a:ext cx="16329283" cy="532308"/>
            <a:chOff x="0" y="0"/>
            <a:chExt cx="21772378" cy="709745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9904675" y="0"/>
              <a:ext cx="1867703" cy="66303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14805"/>
              <a:ext cx="5914380" cy="694940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408275" y="3720718"/>
            <a:ext cx="2851025" cy="2845563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8179711" y="3774782"/>
            <a:ext cx="4810584" cy="805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23"/>
              </a:lnSpc>
            </a:pPr>
            <a:r>
              <a:rPr lang="en-US" sz="4659">
                <a:solidFill>
                  <a:srgbClr val="F58224"/>
                </a:solidFill>
                <a:latin typeface="Fira Sans Black"/>
              </a:rPr>
              <a:t>Julija Kordež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179711" y="4759502"/>
            <a:ext cx="4341411" cy="873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3D3738"/>
                </a:solidFill>
                <a:latin typeface="Fira Sans Medium"/>
              </a:rPr>
              <a:t>Vodja področja dela za MEDNARODNO SODELOVANJE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179711" y="5942155"/>
            <a:ext cx="4341411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3D3738"/>
                </a:solidFill>
                <a:latin typeface="Fira Sans Light"/>
              </a:rPr>
              <a:t>julija.kordez@zspm.si</a:t>
            </a:r>
          </a:p>
        </p:txBody>
      </p:sp>
      <p:cxnSp>
        <p:nvCxnSpPr>
          <p:cNvPr id="11" name="Raven povezovalnik 10">
            <a:extLst>
              <a:ext uri="{FF2B5EF4-FFF2-40B4-BE49-F238E27FC236}">
                <a16:creationId xmlns:a16="http://schemas.microsoft.com/office/drawing/2014/main" id="{C81F4459-4340-4F8A-B4AA-DF7511BA1572}"/>
              </a:ext>
            </a:extLst>
          </p:cNvPr>
          <p:cNvCxnSpPr>
            <a:cxnSpLocks/>
          </p:cNvCxnSpPr>
          <p:nvPr/>
        </p:nvCxnSpPr>
        <p:spPr>
          <a:xfrm>
            <a:off x="13563600" y="3498180"/>
            <a:ext cx="0" cy="3474120"/>
          </a:xfrm>
          <a:prstGeom prst="line">
            <a:avLst/>
          </a:prstGeom>
          <a:ln w="19050">
            <a:solidFill>
              <a:srgbClr val="A2A2A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3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30017" y="9258300"/>
            <a:ext cx="16329283" cy="532308"/>
            <a:chOff x="0" y="0"/>
            <a:chExt cx="21772378" cy="70974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9904675" y="0"/>
              <a:ext cx="1867703" cy="663034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14805"/>
              <a:ext cx="5914380" cy="694940"/>
            </a:xfrm>
            <a:prstGeom prst="rect">
              <a:avLst/>
            </a:prstGeom>
          </p:spPr>
        </p:pic>
      </p:grpSp>
      <p:sp>
        <p:nvSpPr>
          <p:cNvPr id="5" name="TextBox 5"/>
          <p:cNvSpPr txBox="1"/>
          <p:nvPr/>
        </p:nvSpPr>
        <p:spPr>
          <a:xfrm>
            <a:off x="1028700" y="904875"/>
            <a:ext cx="16230600" cy="1039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6"/>
              </a:lnSpc>
            </a:pPr>
            <a:r>
              <a:rPr lang="en-US" sz="6004">
                <a:solidFill>
                  <a:srgbClr val="3D3738"/>
                </a:solidFill>
                <a:latin typeface="Fira Sans Black"/>
              </a:rPr>
              <a:t>Mednarodno sodelovanje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254769" y="3220049"/>
            <a:ext cx="7376408" cy="8722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6"/>
              </a:lnSpc>
            </a:pPr>
            <a:r>
              <a:rPr lang="en-US" sz="2497">
                <a:solidFill>
                  <a:srgbClr val="3D3738"/>
                </a:solidFill>
                <a:latin typeface="Fira Sans Light"/>
              </a:rPr>
              <a:t>Zagovorništvo (spletne ankete, kampanje, izjave za javnost…), delovne skupine.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254769" y="5413790"/>
            <a:ext cx="7376408" cy="8722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6"/>
              </a:lnSpc>
            </a:pPr>
            <a:r>
              <a:rPr lang="en-US" sz="2497">
                <a:solidFill>
                  <a:srgbClr val="3D3738"/>
                </a:solidFill>
                <a:latin typeface="Fira Sans Light"/>
              </a:rPr>
              <a:t>Seminarji, izobraževanja, ekskurzije, sejmi, ogledi dobrih praks.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254769" y="7595015"/>
            <a:ext cx="7376408" cy="8722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6"/>
              </a:lnSpc>
            </a:pPr>
            <a:r>
              <a:rPr lang="en-US" sz="2497">
                <a:solidFill>
                  <a:srgbClr val="3D3738"/>
                </a:solidFill>
                <a:latin typeface="Fira Sans Light"/>
              </a:rPr>
              <a:t>Mladinska izmenjava mladih na podeželje, </a:t>
            </a:r>
          </a:p>
          <a:p>
            <a:pPr>
              <a:lnSpc>
                <a:spcPts val="3496"/>
              </a:lnSpc>
            </a:pPr>
            <a:r>
              <a:rPr lang="en-US" sz="2497">
                <a:solidFill>
                  <a:srgbClr val="3D3738"/>
                </a:solidFill>
                <a:latin typeface="Fira Sans Light"/>
              </a:rPr>
              <a:t>strokovne prakse, izhod iz cone udobja.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254769" y="2743345"/>
            <a:ext cx="5601487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3D3738"/>
                </a:solidFill>
                <a:latin typeface="Fira Sans Medium"/>
              </a:rPr>
              <a:t>CEJA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254769" y="4937540"/>
            <a:ext cx="5122577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3D3738"/>
                </a:solidFill>
                <a:latin typeface="Fira Sans Medium"/>
              </a:rPr>
              <a:t>RYE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254769" y="7124807"/>
            <a:ext cx="4145599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3D3738"/>
                </a:solidFill>
                <a:latin typeface="Fira Sans Medium"/>
              </a:rPr>
              <a:t>IFYE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211338" y="5413790"/>
            <a:ext cx="5047962" cy="1316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6"/>
              </a:lnSpc>
            </a:pPr>
            <a:r>
              <a:rPr lang="en-US" sz="2497">
                <a:solidFill>
                  <a:srgbClr val="3D3738"/>
                </a:solidFill>
                <a:latin typeface="Fira Sans Medium"/>
              </a:rPr>
              <a:t>Ekskurzije v Sloveniji in v tujini, sodelovanje z zamejci.</a:t>
            </a:r>
          </a:p>
          <a:p>
            <a:pPr>
              <a:lnSpc>
                <a:spcPts val="3496"/>
              </a:lnSpc>
            </a:pPr>
            <a:endParaRPr lang="en-US" sz="2497">
              <a:solidFill>
                <a:srgbClr val="3D3738"/>
              </a:solidFill>
              <a:latin typeface="Fira Sans Medium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1153234" y="7172432"/>
            <a:ext cx="1188272" cy="1188272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58224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153234" y="4985165"/>
            <a:ext cx="1188272" cy="1188272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58224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1153234" y="2815990"/>
            <a:ext cx="1188272" cy="1188272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58224"/>
            </a:solidFill>
          </p:spPr>
        </p:sp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30440" y="2955543"/>
            <a:ext cx="841367" cy="85201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18922" y="5145213"/>
            <a:ext cx="852885" cy="767597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280846" y="7341159"/>
            <a:ext cx="933048" cy="916720"/>
          </a:xfrm>
          <a:prstGeom prst="rect">
            <a:avLst/>
          </a:prstGeom>
        </p:spPr>
      </p:pic>
      <p:cxnSp>
        <p:nvCxnSpPr>
          <p:cNvPr id="22" name="Raven povezovalnik 21">
            <a:extLst>
              <a:ext uri="{FF2B5EF4-FFF2-40B4-BE49-F238E27FC236}">
                <a16:creationId xmlns:a16="http://schemas.microsoft.com/office/drawing/2014/main" id="{5F803DD7-948E-4DA5-8BDD-899D6A80441F}"/>
              </a:ext>
            </a:extLst>
          </p:cNvPr>
          <p:cNvCxnSpPr>
            <a:cxnSpLocks/>
          </p:cNvCxnSpPr>
          <p:nvPr/>
        </p:nvCxnSpPr>
        <p:spPr>
          <a:xfrm flipH="1">
            <a:off x="11201400" y="2445509"/>
            <a:ext cx="62996" cy="6584191"/>
          </a:xfrm>
          <a:prstGeom prst="line">
            <a:avLst/>
          </a:prstGeom>
          <a:ln w="19050">
            <a:solidFill>
              <a:srgbClr val="A2A2A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858523" y="9258300"/>
            <a:ext cx="1400777" cy="49727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30017" y="9269404"/>
            <a:ext cx="4435785" cy="521205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2375899" y="3286071"/>
            <a:ext cx="4212926" cy="4212926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F4F4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alphaModFix amt="30000"/>
          </a:blip>
          <a:srcRect/>
          <a:stretch>
            <a:fillRect/>
          </a:stretch>
        </p:blipFill>
        <p:spPr>
          <a:xfrm>
            <a:off x="12872110" y="930574"/>
            <a:ext cx="2748934" cy="842585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028700" y="2992925"/>
            <a:ext cx="16230600" cy="1039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6"/>
              </a:lnSpc>
            </a:pPr>
            <a:r>
              <a:rPr lang="en-US" sz="6004">
                <a:solidFill>
                  <a:srgbClr val="3D3738"/>
                </a:solidFill>
                <a:latin typeface="Fira Sans Black"/>
              </a:rPr>
              <a:t>Naslov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4808035"/>
            <a:ext cx="10713549" cy="1317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3D3738"/>
                </a:solidFill>
                <a:latin typeface="Fira Sans Light"/>
              </a:rPr>
              <a:t>Presentations are communication tools that can be used as lectures, reports, and more. Presentations are communication tools that can be used as lectures, reports, and more.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858523" y="7498997"/>
            <a:ext cx="1400777" cy="1398094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3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30017" y="9258300"/>
            <a:ext cx="16329283" cy="532308"/>
            <a:chOff x="0" y="0"/>
            <a:chExt cx="21772378" cy="70974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9904675" y="0"/>
              <a:ext cx="1867703" cy="663034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14805"/>
              <a:ext cx="5914380" cy="694940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028700" y="4438326"/>
            <a:ext cx="2860688" cy="2860688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58224">
                <a:alpha val="37647"/>
              </a:srgbClr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2514642" y="5285329"/>
            <a:ext cx="6985096" cy="1256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230"/>
              </a:lnSpc>
            </a:pPr>
            <a:r>
              <a:rPr lang="en-US" sz="7307">
                <a:solidFill>
                  <a:srgbClr val="F58224"/>
                </a:solidFill>
                <a:latin typeface="Fira Sans Black"/>
              </a:rPr>
              <a:t>GLAVNI ODBOR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30017" y="9258300"/>
            <a:ext cx="16329283" cy="532308"/>
            <a:chOff x="0" y="0"/>
            <a:chExt cx="21772378" cy="70974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9904675" y="0"/>
              <a:ext cx="1867703" cy="663034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14805"/>
              <a:ext cx="5914380" cy="694940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165376" y="2887962"/>
            <a:ext cx="4093924" cy="270199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3415452" y="5802903"/>
            <a:ext cx="3997099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3D3738"/>
                </a:solidFill>
                <a:latin typeface="Fira Sans Light"/>
              </a:rPr>
              <a:t>DPM Metlika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028700" y="2101421"/>
            <a:ext cx="11137868" cy="6067380"/>
            <a:chOff x="0" y="0"/>
            <a:chExt cx="14850491" cy="8089840"/>
          </a:xfrm>
        </p:grpSpPr>
        <p:grpSp>
          <p:nvGrpSpPr>
            <p:cNvPr id="8" name="Group 8"/>
            <p:cNvGrpSpPr>
              <a:grpSpLocks noChangeAspect="1"/>
            </p:cNvGrpSpPr>
            <p:nvPr/>
          </p:nvGrpSpPr>
          <p:grpSpPr>
            <a:xfrm>
              <a:off x="0" y="0"/>
              <a:ext cx="8089873" cy="8089840"/>
              <a:chOff x="0" y="0"/>
              <a:chExt cx="6350000" cy="6349975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5"/>
                <a:stretch>
                  <a:fillRect l="-23925" r="-2456"/>
                </a:stretch>
              </a:blip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9023843" y="2192210"/>
              <a:ext cx="5826648" cy="10420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523"/>
                </a:lnSpc>
              </a:pPr>
              <a:r>
                <a:rPr lang="en-US" sz="4659">
                  <a:solidFill>
                    <a:srgbClr val="F58224"/>
                  </a:solidFill>
                  <a:latin typeface="Fira Sans Black"/>
                </a:rPr>
                <a:t>Marko Hlebec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9023843" y="3489295"/>
              <a:ext cx="4968277" cy="11482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499"/>
                </a:lnSpc>
              </a:pPr>
              <a:r>
                <a:rPr lang="en-US" sz="2499">
                  <a:solidFill>
                    <a:srgbClr val="3D3738"/>
                  </a:solidFill>
                  <a:latin typeface="Fira Sans Medium"/>
                </a:rPr>
                <a:t>Regijski predstavnik za BELO KRAJINO 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9023843" y="4951184"/>
              <a:ext cx="4431897" cy="5556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499"/>
                </a:lnSpc>
              </a:pPr>
              <a:r>
                <a:rPr lang="en-US" sz="2499">
                  <a:solidFill>
                    <a:srgbClr val="3D3738"/>
                  </a:solidFill>
                  <a:latin typeface="Fira Sans Light"/>
                </a:rPr>
                <a:t>marko.hlebec@zspm.si</a:t>
              </a:r>
            </a:p>
          </p:txBody>
        </p:sp>
      </p:grpSp>
      <p:cxnSp>
        <p:nvCxnSpPr>
          <p:cNvPr id="13" name="Raven povezovalnik 12">
            <a:extLst>
              <a:ext uri="{FF2B5EF4-FFF2-40B4-BE49-F238E27FC236}">
                <a16:creationId xmlns:a16="http://schemas.microsoft.com/office/drawing/2014/main" id="{F0E8C336-38A2-4D75-ABB1-F1DCC062E57C}"/>
              </a:ext>
            </a:extLst>
          </p:cNvPr>
          <p:cNvCxnSpPr>
            <a:cxnSpLocks/>
          </p:cNvCxnSpPr>
          <p:nvPr/>
        </p:nvCxnSpPr>
        <p:spPr>
          <a:xfrm>
            <a:off x="12573000" y="3543300"/>
            <a:ext cx="0" cy="2895600"/>
          </a:xfrm>
          <a:prstGeom prst="line">
            <a:avLst/>
          </a:prstGeom>
          <a:ln w="19050">
            <a:solidFill>
              <a:srgbClr val="A2A2A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28700" y="2101421"/>
            <a:ext cx="6067404" cy="6067380"/>
            <a:chOff x="0" y="0"/>
            <a:chExt cx="6350000" cy="634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5978" r="-20502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930017" y="9258300"/>
            <a:ext cx="16329283" cy="532308"/>
            <a:chOff x="0" y="0"/>
            <a:chExt cx="21772378" cy="709745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9904675" y="0"/>
              <a:ext cx="1867703" cy="66303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14805"/>
              <a:ext cx="5914380" cy="694940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165376" y="2116253"/>
            <a:ext cx="4093924" cy="270199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3415452" y="5199781"/>
            <a:ext cx="3843848" cy="318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99"/>
              </a:lnSpc>
            </a:pPr>
            <a:r>
              <a:rPr lang="en-US" sz="1999">
                <a:solidFill>
                  <a:srgbClr val="3D3738"/>
                </a:solidFill>
                <a:latin typeface="Fira Sans Light"/>
              </a:rPr>
              <a:t>DPM Tabor; </a:t>
            </a:r>
          </a:p>
          <a:p>
            <a:pPr>
              <a:lnSpc>
                <a:spcPts val="2799"/>
              </a:lnSpc>
            </a:pPr>
            <a:r>
              <a:rPr lang="en-US" sz="1999">
                <a:solidFill>
                  <a:srgbClr val="3D3738"/>
                </a:solidFill>
                <a:latin typeface="Fira Sans Light"/>
              </a:rPr>
              <a:t>DPM Spodnja Savinjska dolina; </a:t>
            </a:r>
          </a:p>
          <a:p>
            <a:pPr>
              <a:lnSpc>
                <a:spcPts val="2799"/>
              </a:lnSpc>
            </a:pPr>
            <a:r>
              <a:rPr lang="en-US" sz="1999">
                <a:solidFill>
                  <a:srgbClr val="3D3738"/>
                </a:solidFill>
                <a:latin typeface="Fira Sans Light"/>
              </a:rPr>
              <a:t>DPM Šmihel nad Mozirjem; </a:t>
            </a:r>
          </a:p>
          <a:p>
            <a:pPr>
              <a:lnSpc>
                <a:spcPts val="2799"/>
              </a:lnSpc>
            </a:pPr>
            <a:r>
              <a:rPr lang="en-US" sz="1999">
                <a:solidFill>
                  <a:srgbClr val="3D3738"/>
                </a:solidFill>
                <a:latin typeface="Fira Sans Light"/>
              </a:rPr>
              <a:t>DPM Celje, Vojnik, Štore, Dobrna; </a:t>
            </a:r>
          </a:p>
          <a:p>
            <a:pPr>
              <a:lnSpc>
                <a:spcPts val="2799"/>
              </a:lnSpc>
            </a:pPr>
            <a:r>
              <a:rPr lang="en-US" sz="1999">
                <a:solidFill>
                  <a:srgbClr val="3D3738"/>
                </a:solidFill>
                <a:latin typeface="Fira Sans Light"/>
              </a:rPr>
              <a:t>DPM Vinska Gora; </a:t>
            </a:r>
          </a:p>
          <a:p>
            <a:pPr>
              <a:lnSpc>
                <a:spcPts val="2799"/>
              </a:lnSpc>
            </a:pPr>
            <a:r>
              <a:rPr lang="en-US" sz="1999">
                <a:solidFill>
                  <a:srgbClr val="3D3738"/>
                </a:solidFill>
                <a:latin typeface="Fira Sans Light"/>
              </a:rPr>
              <a:t>DPM Šaleška dolina; </a:t>
            </a:r>
          </a:p>
          <a:p>
            <a:pPr>
              <a:lnSpc>
                <a:spcPts val="2799"/>
              </a:lnSpc>
            </a:pPr>
            <a:r>
              <a:rPr lang="en-US" sz="1999">
                <a:solidFill>
                  <a:srgbClr val="3D3738"/>
                </a:solidFill>
                <a:latin typeface="Fira Sans Light"/>
              </a:rPr>
              <a:t>DPM Šentjur; </a:t>
            </a:r>
          </a:p>
          <a:p>
            <a:pPr>
              <a:lnSpc>
                <a:spcPts val="2799"/>
              </a:lnSpc>
            </a:pPr>
            <a:r>
              <a:rPr lang="en-US" sz="1999">
                <a:solidFill>
                  <a:srgbClr val="3D3738"/>
                </a:solidFill>
                <a:latin typeface="Fira Sans Light"/>
              </a:rPr>
              <a:t>DPM Slovenske Konjice; </a:t>
            </a:r>
          </a:p>
          <a:p>
            <a:pPr>
              <a:lnSpc>
                <a:spcPts val="2799"/>
              </a:lnSpc>
            </a:pPr>
            <a:r>
              <a:rPr lang="en-US" sz="1999">
                <a:solidFill>
                  <a:srgbClr val="3D3738"/>
                </a:solidFill>
                <a:latin typeface="Fira Sans Light"/>
              </a:rPr>
              <a:t>DPM Šmarje pri Jelšah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796582" y="3616373"/>
            <a:ext cx="4369986" cy="1457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31"/>
              </a:lnSpc>
            </a:pPr>
            <a:r>
              <a:rPr lang="en-US" sz="4659">
                <a:solidFill>
                  <a:srgbClr val="F58224"/>
                </a:solidFill>
                <a:latin typeface="Fira Sans Black"/>
              </a:rPr>
              <a:t>Klavdija </a:t>
            </a:r>
          </a:p>
          <a:p>
            <a:pPr>
              <a:lnSpc>
                <a:spcPts val="5731"/>
              </a:lnSpc>
            </a:pPr>
            <a:r>
              <a:rPr lang="en-US" sz="4659">
                <a:solidFill>
                  <a:srgbClr val="F58224"/>
                </a:solidFill>
                <a:latin typeface="Fira Sans Black"/>
              </a:rPr>
              <a:t>Bastl Enci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796582" y="5263602"/>
            <a:ext cx="3726208" cy="873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3D3738"/>
                </a:solidFill>
                <a:latin typeface="Fira Sans Medium"/>
              </a:rPr>
              <a:t>Regijska predstavnica za CELJSKO REGIJO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796582" y="6360018"/>
            <a:ext cx="3879459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3D3738"/>
                </a:solidFill>
                <a:latin typeface="Fira Sans Light"/>
              </a:rPr>
              <a:t>klavdija.bastlenci@zspm.si</a:t>
            </a:r>
          </a:p>
        </p:txBody>
      </p:sp>
      <p:cxnSp>
        <p:nvCxnSpPr>
          <p:cNvPr id="12" name="Raven povezovalnik 11">
            <a:extLst>
              <a:ext uri="{FF2B5EF4-FFF2-40B4-BE49-F238E27FC236}">
                <a16:creationId xmlns:a16="http://schemas.microsoft.com/office/drawing/2014/main" id="{A389ADD9-4F6D-43B0-979C-532B23C6605A}"/>
              </a:ext>
            </a:extLst>
          </p:cNvPr>
          <p:cNvCxnSpPr>
            <a:cxnSpLocks/>
          </p:cNvCxnSpPr>
          <p:nvPr/>
        </p:nvCxnSpPr>
        <p:spPr>
          <a:xfrm>
            <a:off x="12573000" y="2781300"/>
            <a:ext cx="0" cy="5606181"/>
          </a:xfrm>
          <a:prstGeom prst="line">
            <a:avLst/>
          </a:prstGeom>
          <a:ln w="19050">
            <a:solidFill>
              <a:srgbClr val="A2A2A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28700" y="2101421"/>
            <a:ext cx="6067404" cy="6067380"/>
            <a:chOff x="0" y="0"/>
            <a:chExt cx="6350000" cy="634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26381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930017" y="9258300"/>
            <a:ext cx="16329283" cy="532308"/>
            <a:chOff x="0" y="0"/>
            <a:chExt cx="21772378" cy="709745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9904675" y="0"/>
              <a:ext cx="1867703" cy="66303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14805"/>
              <a:ext cx="5914380" cy="694940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165376" y="2886256"/>
            <a:ext cx="4093924" cy="2703696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3415452" y="5802903"/>
            <a:ext cx="3997099" cy="1317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3D3738"/>
                </a:solidFill>
                <a:latin typeface="Fira Sans Light"/>
              </a:rPr>
              <a:t>DPM Mirna Peč; </a:t>
            </a: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3D3738"/>
                </a:solidFill>
                <a:latin typeface="Fira Sans Light"/>
              </a:rPr>
              <a:t>DPM Suha Krajina; </a:t>
            </a: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3D3738"/>
                </a:solidFill>
                <a:latin typeface="Fira Sans Light"/>
              </a:rPr>
              <a:t>DPM Dobrava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796582" y="3721766"/>
            <a:ext cx="4369986" cy="805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23"/>
              </a:lnSpc>
            </a:pPr>
            <a:r>
              <a:rPr lang="en-US" sz="4659">
                <a:solidFill>
                  <a:srgbClr val="F58224"/>
                </a:solidFill>
                <a:latin typeface="Fira Sans Black"/>
              </a:rPr>
              <a:t>Eva Skube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796582" y="4706486"/>
            <a:ext cx="3726208" cy="873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3D3738"/>
                </a:solidFill>
                <a:latin typeface="Fira Sans Medium"/>
              </a:rPr>
              <a:t>Regijska predstavnica za DOLENJSKO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796582" y="5802903"/>
            <a:ext cx="3323923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3D3738"/>
                </a:solidFill>
                <a:latin typeface="Fira Sans Light"/>
              </a:rPr>
              <a:t>eva.skube@zspm.si</a:t>
            </a:r>
          </a:p>
        </p:txBody>
      </p:sp>
      <p:cxnSp>
        <p:nvCxnSpPr>
          <p:cNvPr id="12" name="Raven povezovalnik 11">
            <a:extLst>
              <a:ext uri="{FF2B5EF4-FFF2-40B4-BE49-F238E27FC236}">
                <a16:creationId xmlns:a16="http://schemas.microsoft.com/office/drawing/2014/main" id="{ED97A847-C79E-467A-8463-C549B441C1BF}"/>
              </a:ext>
            </a:extLst>
          </p:cNvPr>
          <p:cNvCxnSpPr>
            <a:cxnSpLocks/>
          </p:cNvCxnSpPr>
          <p:nvPr/>
        </p:nvCxnSpPr>
        <p:spPr>
          <a:xfrm>
            <a:off x="12573000" y="3543300"/>
            <a:ext cx="0" cy="3577228"/>
          </a:xfrm>
          <a:prstGeom prst="line">
            <a:avLst/>
          </a:prstGeom>
          <a:ln w="19050">
            <a:solidFill>
              <a:srgbClr val="A2A2A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28700" y="2101421"/>
            <a:ext cx="6067404" cy="6067380"/>
            <a:chOff x="0" y="0"/>
            <a:chExt cx="6350000" cy="634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r="-26381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930017" y="9258300"/>
            <a:ext cx="16329283" cy="532308"/>
            <a:chOff x="0" y="0"/>
            <a:chExt cx="21772378" cy="709745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9904675" y="0"/>
              <a:ext cx="1867703" cy="66303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14805"/>
              <a:ext cx="5914380" cy="694940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165376" y="2886256"/>
            <a:ext cx="4093924" cy="2703696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3415452" y="5802903"/>
            <a:ext cx="3997099" cy="1317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3D3738"/>
                </a:solidFill>
                <a:latin typeface="Fira Sans Light"/>
              </a:rPr>
              <a:t>DPM Črna na Koroškem; DPM Mislinjske doline; </a:t>
            </a: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3D3738"/>
                </a:solidFill>
                <a:latin typeface="Fira Sans Light"/>
              </a:rPr>
              <a:t>DPM Mežiška dolina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796582" y="3721766"/>
            <a:ext cx="4369986" cy="805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23"/>
              </a:lnSpc>
            </a:pPr>
            <a:r>
              <a:rPr lang="en-US" sz="4659">
                <a:solidFill>
                  <a:srgbClr val="F58224"/>
                </a:solidFill>
                <a:latin typeface="Fira Sans Black"/>
              </a:rPr>
              <a:t>Dominika Klavž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796582" y="4706486"/>
            <a:ext cx="3726208" cy="873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3D3738"/>
                </a:solidFill>
                <a:latin typeface="Fira Sans Medium"/>
              </a:rPr>
              <a:t>Regijska predstavnica za KOROŠKO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796582" y="5802903"/>
            <a:ext cx="3592113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3D3738"/>
                </a:solidFill>
                <a:latin typeface="Fira Sans Light"/>
              </a:rPr>
              <a:t>dominika.klavz@zspm.si</a:t>
            </a:r>
          </a:p>
        </p:txBody>
      </p:sp>
      <p:cxnSp>
        <p:nvCxnSpPr>
          <p:cNvPr id="12" name="Raven povezovalnik 11">
            <a:extLst>
              <a:ext uri="{FF2B5EF4-FFF2-40B4-BE49-F238E27FC236}">
                <a16:creationId xmlns:a16="http://schemas.microsoft.com/office/drawing/2014/main" id="{35251B8A-010E-40AF-A0EB-073F1F247EA6}"/>
              </a:ext>
            </a:extLst>
          </p:cNvPr>
          <p:cNvCxnSpPr>
            <a:cxnSpLocks/>
          </p:cNvCxnSpPr>
          <p:nvPr/>
        </p:nvCxnSpPr>
        <p:spPr>
          <a:xfrm>
            <a:off x="12573000" y="3543300"/>
            <a:ext cx="0" cy="3577228"/>
          </a:xfrm>
          <a:prstGeom prst="line">
            <a:avLst/>
          </a:prstGeom>
          <a:ln w="19050">
            <a:solidFill>
              <a:srgbClr val="A2A2A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28700" y="2101421"/>
            <a:ext cx="6067404" cy="6067380"/>
            <a:chOff x="0" y="0"/>
            <a:chExt cx="6350000" cy="634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t="-16528" b="-33509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930017" y="9258300"/>
            <a:ext cx="16329283" cy="532308"/>
            <a:chOff x="0" y="0"/>
            <a:chExt cx="21772378" cy="709745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9904675" y="0"/>
              <a:ext cx="1867703" cy="66303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14805"/>
              <a:ext cx="5914380" cy="694940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165376" y="2887962"/>
            <a:ext cx="4093924" cy="270199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3415452" y="5802903"/>
            <a:ext cx="3997099" cy="1317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3D3738"/>
                </a:solidFill>
                <a:latin typeface="Fira Sans Light"/>
              </a:rPr>
              <a:t>DPM Kranjske in Tržiške; DPM Škofja Loka; </a:t>
            </a: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3D3738"/>
                </a:solidFill>
                <a:latin typeface="Fira Sans Light"/>
              </a:rPr>
              <a:t>DPM Zgornjesavske doline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796582" y="3721766"/>
            <a:ext cx="4369986" cy="805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23"/>
              </a:lnSpc>
            </a:pPr>
            <a:r>
              <a:rPr lang="en-US" sz="4659">
                <a:solidFill>
                  <a:srgbClr val="F58224"/>
                </a:solidFill>
                <a:latin typeface="Fira Sans Black"/>
              </a:rPr>
              <a:t>Janez Rakovec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796582" y="4706486"/>
            <a:ext cx="3726208" cy="873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3D3738"/>
                </a:solidFill>
                <a:latin typeface="Fira Sans Medium"/>
              </a:rPr>
              <a:t>Regijski predstavnik za GORENJSKO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796582" y="5802903"/>
            <a:ext cx="3592113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3D3738"/>
                </a:solidFill>
                <a:latin typeface="Fira Sans Light"/>
              </a:rPr>
              <a:t>janez.rakovec@zspm.si</a:t>
            </a:r>
          </a:p>
        </p:txBody>
      </p:sp>
      <p:cxnSp>
        <p:nvCxnSpPr>
          <p:cNvPr id="12" name="Raven povezovalnik 11">
            <a:extLst>
              <a:ext uri="{FF2B5EF4-FFF2-40B4-BE49-F238E27FC236}">
                <a16:creationId xmlns:a16="http://schemas.microsoft.com/office/drawing/2014/main" id="{B58F5F55-1660-47E5-96C6-EE4B1481EBED}"/>
              </a:ext>
            </a:extLst>
          </p:cNvPr>
          <p:cNvCxnSpPr>
            <a:cxnSpLocks/>
          </p:cNvCxnSpPr>
          <p:nvPr/>
        </p:nvCxnSpPr>
        <p:spPr>
          <a:xfrm>
            <a:off x="12573000" y="3543300"/>
            <a:ext cx="0" cy="3733800"/>
          </a:xfrm>
          <a:prstGeom prst="line">
            <a:avLst/>
          </a:prstGeom>
          <a:ln w="19050">
            <a:solidFill>
              <a:srgbClr val="A2A2A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28700" y="2101421"/>
            <a:ext cx="6067404" cy="6067380"/>
            <a:chOff x="0" y="0"/>
            <a:chExt cx="6350000" cy="634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t="-603" b="-32730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930017" y="9258300"/>
            <a:ext cx="16329283" cy="532308"/>
            <a:chOff x="0" y="0"/>
            <a:chExt cx="21772378" cy="709745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9904675" y="0"/>
              <a:ext cx="1867703" cy="66303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14805"/>
              <a:ext cx="5914380" cy="694940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165376" y="2101421"/>
            <a:ext cx="4093924" cy="270199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3415452" y="5016363"/>
            <a:ext cx="3997099" cy="3540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3D3738"/>
                </a:solidFill>
                <a:latin typeface="Fira Sans Light"/>
              </a:rPr>
              <a:t>DPM Hribci; </a:t>
            </a: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3D3738"/>
                </a:solidFill>
                <a:latin typeface="Fira Sans Light"/>
              </a:rPr>
              <a:t>PD Blagovica; </a:t>
            </a: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3D3738"/>
                </a:solidFill>
                <a:latin typeface="Fira Sans Light"/>
              </a:rPr>
              <a:t>DPM LIŠ; </a:t>
            </a: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3D3738"/>
                </a:solidFill>
                <a:latin typeface="Fira Sans Light"/>
              </a:rPr>
              <a:t>DPM Moravče; </a:t>
            </a: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3D3738"/>
                </a:solidFill>
                <a:latin typeface="Fira Sans Light"/>
              </a:rPr>
              <a:t>DPM Kalček; </a:t>
            </a: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3D3738"/>
                </a:solidFill>
                <a:latin typeface="Fira Sans Light"/>
              </a:rPr>
              <a:t>DŠ Zootehnike; </a:t>
            </a: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3D3738"/>
                </a:solidFill>
                <a:latin typeface="Fira Sans Light"/>
              </a:rPr>
              <a:t>DPM Velike Lašče; </a:t>
            </a: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3D3738"/>
                </a:solidFill>
                <a:latin typeface="Fira Sans Light"/>
              </a:rPr>
              <a:t>DPM Bobri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796582" y="3721766"/>
            <a:ext cx="4369986" cy="805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23"/>
              </a:lnSpc>
            </a:pPr>
            <a:r>
              <a:rPr lang="en-US" sz="4659">
                <a:solidFill>
                  <a:srgbClr val="F58224"/>
                </a:solidFill>
                <a:latin typeface="Fira Sans Black"/>
              </a:rPr>
              <a:t>Eva Kutnar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796582" y="4706486"/>
            <a:ext cx="3726208" cy="1317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3D3738"/>
                </a:solidFill>
                <a:latin typeface="Fira Sans Medium"/>
              </a:rPr>
              <a:t>Regijska predstavnica za OSREDNJESLOVENSKO REGIJO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796582" y="6209303"/>
            <a:ext cx="3592113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3D3738"/>
                </a:solidFill>
                <a:latin typeface="Fira Sans Light"/>
              </a:rPr>
              <a:t>eva.kutnar@zspm.si</a:t>
            </a:r>
          </a:p>
        </p:txBody>
      </p:sp>
      <p:cxnSp>
        <p:nvCxnSpPr>
          <p:cNvPr id="12" name="Raven povezovalnik 11">
            <a:extLst>
              <a:ext uri="{FF2B5EF4-FFF2-40B4-BE49-F238E27FC236}">
                <a16:creationId xmlns:a16="http://schemas.microsoft.com/office/drawing/2014/main" id="{A77C7216-EEC1-4816-87EE-B047ADFA27D4}"/>
              </a:ext>
            </a:extLst>
          </p:cNvPr>
          <p:cNvCxnSpPr>
            <a:cxnSpLocks/>
          </p:cNvCxnSpPr>
          <p:nvPr/>
        </p:nvCxnSpPr>
        <p:spPr>
          <a:xfrm>
            <a:off x="12573000" y="2781300"/>
            <a:ext cx="0" cy="5791200"/>
          </a:xfrm>
          <a:prstGeom prst="line">
            <a:avLst/>
          </a:prstGeom>
          <a:ln w="19050">
            <a:solidFill>
              <a:srgbClr val="A2A2A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858523" y="9258300"/>
            <a:ext cx="1400777" cy="49727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30017" y="9269404"/>
            <a:ext cx="4435785" cy="521205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2375899" y="3286071"/>
            <a:ext cx="4212926" cy="4212926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F4F4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alphaModFix amt="30000"/>
          </a:blip>
          <a:srcRect/>
          <a:stretch>
            <a:fillRect/>
          </a:stretch>
        </p:blipFill>
        <p:spPr>
          <a:xfrm>
            <a:off x="12872110" y="930574"/>
            <a:ext cx="2748934" cy="842585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028700" y="2992925"/>
            <a:ext cx="16230600" cy="1039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6"/>
              </a:lnSpc>
            </a:pPr>
            <a:r>
              <a:rPr lang="en-US" sz="6004">
                <a:solidFill>
                  <a:srgbClr val="3D3738"/>
                </a:solidFill>
                <a:latin typeface="Fira Sans Black"/>
              </a:rPr>
              <a:t>Naslov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4808035"/>
            <a:ext cx="10713549" cy="1317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3D3738"/>
                </a:solidFill>
                <a:latin typeface="Fira Sans Light"/>
              </a:rPr>
              <a:t>Presentations are communication tools that can be used as lectures, reports, and more. Presentations are communication tools that can be used as lectures, reports, and more.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28700" y="2101421"/>
            <a:ext cx="6067404" cy="6067380"/>
            <a:chOff x="0" y="0"/>
            <a:chExt cx="6350000" cy="634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r="-26381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930017" y="9258300"/>
            <a:ext cx="16329283" cy="532308"/>
            <a:chOff x="0" y="0"/>
            <a:chExt cx="21772378" cy="709745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9904675" y="0"/>
              <a:ext cx="1867703" cy="66303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14805"/>
              <a:ext cx="5914380" cy="694940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165376" y="2886256"/>
            <a:ext cx="4093924" cy="2703696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3415452" y="5802903"/>
            <a:ext cx="3997099" cy="1762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3D3738"/>
                </a:solidFill>
                <a:latin typeface="Fira Sans Light"/>
              </a:rPr>
              <a:t>DPM Maribor; </a:t>
            </a: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3D3738"/>
                </a:solidFill>
                <a:latin typeface="Fira Sans Light"/>
              </a:rPr>
              <a:t>DM Podlehnik;</a:t>
            </a: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3D3738"/>
                </a:solidFill>
                <a:latin typeface="Fira Sans Light"/>
              </a:rPr>
              <a:t>DPM Spodnje Podravje; </a:t>
            </a: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3D3738"/>
                </a:solidFill>
                <a:latin typeface="Fira Sans Light"/>
              </a:rPr>
              <a:t>DPM Slovenske gorice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796582" y="3721766"/>
            <a:ext cx="4369986" cy="805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23"/>
              </a:lnSpc>
            </a:pPr>
            <a:r>
              <a:rPr lang="en-US" sz="4659">
                <a:solidFill>
                  <a:srgbClr val="F58224"/>
                </a:solidFill>
                <a:latin typeface="Fira Sans Black"/>
              </a:rPr>
              <a:t>Uroš Kovačec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796582" y="4706486"/>
            <a:ext cx="3726208" cy="873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3D3738"/>
                </a:solidFill>
                <a:latin typeface="Fira Sans Medium"/>
              </a:rPr>
              <a:t>Regijski predstavnik za PODRAVJE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796582" y="5802903"/>
            <a:ext cx="3592113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3D3738"/>
                </a:solidFill>
                <a:latin typeface="Fira Sans Light"/>
              </a:rPr>
              <a:t>uros.kovacec@zspm.si</a:t>
            </a:r>
          </a:p>
        </p:txBody>
      </p:sp>
      <p:cxnSp>
        <p:nvCxnSpPr>
          <p:cNvPr id="12" name="Raven povezovalnik 11">
            <a:extLst>
              <a:ext uri="{FF2B5EF4-FFF2-40B4-BE49-F238E27FC236}">
                <a16:creationId xmlns:a16="http://schemas.microsoft.com/office/drawing/2014/main" id="{8CDD8648-E188-458E-9B68-E25C5BA5F1E9}"/>
              </a:ext>
            </a:extLst>
          </p:cNvPr>
          <p:cNvCxnSpPr>
            <a:cxnSpLocks/>
          </p:cNvCxnSpPr>
          <p:nvPr/>
        </p:nvCxnSpPr>
        <p:spPr>
          <a:xfrm>
            <a:off x="12573000" y="3543300"/>
            <a:ext cx="0" cy="4021728"/>
          </a:xfrm>
          <a:prstGeom prst="line">
            <a:avLst/>
          </a:prstGeom>
          <a:ln w="19050">
            <a:solidFill>
              <a:srgbClr val="A2A2A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28700" y="2101421"/>
            <a:ext cx="6067404" cy="6067380"/>
            <a:chOff x="0" y="0"/>
            <a:chExt cx="6350000" cy="634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7780" r="-18515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930017" y="9258300"/>
            <a:ext cx="16329283" cy="532308"/>
            <a:chOff x="0" y="0"/>
            <a:chExt cx="21772378" cy="709745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9904675" y="0"/>
              <a:ext cx="1867703" cy="66303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14805"/>
              <a:ext cx="5914380" cy="694940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165376" y="2887962"/>
            <a:ext cx="4093924" cy="270199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3415452" y="5802903"/>
            <a:ext cx="3997099" cy="873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3D3738"/>
                </a:solidFill>
                <a:latin typeface="Fira Sans Light"/>
              </a:rPr>
              <a:t>DPM Sveti Jurij ob Ščavnici; MD Filovci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796582" y="3721766"/>
            <a:ext cx="4369986" cy="805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23"/>
              </a:lnSpc>
            </a:pPr>
            <a:r>
              <a:rPr lang="en-US" sz="4659">
                <a:solidFill>
                  <a:srgbClr val="F58224"/>
                </a:solidFill>
                <a:latin typeface="Fira Sans Black"/>
              </a:rPr>
              <a:t>Žan Koroša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796582" y="4706486"/>
            <a:ext cx="3726208" cy="873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3D3738"/>
                </a:solidFill>
                <a:latin typeface="Fira Sans Medium"/>
              </a:rPr>
              <a:t>Regijski predstavnik za POMURJE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796582" y="5802903"/>
            <a:ext cx="3592113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3D3738"/>
                </a:solidFill>
                <a:latin typeface="Fira Sans Light"/>
              </a:rPr>
              <a:t>zan.korosa@zspm.si</a:t>
            </a:r>
          </a:p>
        </p:txBody>
      </p:sp>
      <p:cxnSp>
        <p:nvCxnSpPr>
          <p:cNvPr id="12" name="Raven povezovalnik 11">
            <a:extLst>
              <a:ext uri="{FF2B5EF4-FFF2-40B4-BE49-F238E27FC236}">
                <a16:creationId xmlns:a16="http://schemas.microsoft.com/office/drawing/2014/main" id="{0C168AFD-C3CA-4945-99DD-06D45E9622AC}"/>
              </a:ext>
            </a:extLst>
          </p:cNvPr>
          <p:cNvCxnSpPr>
            <a:cxnSpLocks/>
          </p:cNvCxnSpPr>
          <p:nvPr/>
        </p:nvCxnSpPr>
        <p:spPr>
          <a:xfrm>
            <a:off x="12573000" y="3543300"/>
            <a:ext cx="0" cy="3132728"/>
          </a:xfrm>
          <a:prstGeom prst="line">
            <a:avLst/>
          </a:prstGeom>
          <a:ln w="19050">
            <a:solidFill>
              <a:srgbClr val="A2A2A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28700" y="2101421"/>
            <a:ext cx="6067404" cy="6067380"/>
            <a:chOff x="0" y="0"/>
            <a:chExt cx="6350000" cy="634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r="-26381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930017" y="9258300"/>
            <a:ext cx="16329283" cy="532308"/>
            <a:chOff x="0" y="0"/>
            <a:chExt cx="21772378" cy="709745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9904675" y="0"/>
              <a:ext cx="1867703" cy="66303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14805"/>
              <a:ext cx="5914380" cy="694940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165376" y="2887962"/>
            <a:ext cx="4093924" cy="270199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3415452" y="5802903"/>
            <a:ext cx="3997099" cy="1762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3D3738"/>
                </a:solidFill>
                <a:latin typeface="Fira Sans Light"/>
              </a:rPr>
              <a:t>DPM Tržišče; </a:t>
            </a: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3D3738"/>
                </a:solidFill>
                <a:latin typeface="Fira Sans Light"/>
              </a:rPr>
              <a:t>DPM Zabukovje; </a:t>
            </a: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3D3738"/>
                </a:solidFill>
                <a:latin typeface="Fira Sans Light"/>
              </a:rPr>
              <a:t>DPM Krško; </a:t>
            </a: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3D3738"/>
                </a:solidFill>
                <a:latin typeface="Fira Sans Light"/>
              </a:rPr>
              <a:t>DPM Brežice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796582" y="3721766"/>
            <a:ext cx="4369986" cy="805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23"/>
              </a:lnSpc>
            </a:pPr>
            <a:r>
              <a:rPr lang="en-US" sz="4659">
                <a:solidFill>
                  <a:srgbClr val="F58224"/>
                </a:solidFill>
                <a:latin typeface="Fira Sans Black"/>
              </a:rPr>
              <a:t>Vesna Brajer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796582" y="4706486"/>
            <a:ext cx="3726208" cy="873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3D3738"/>
                </a:solidFill>
                <a:latin typeface="Fira Sans Medium"/>
              </a:rPr>
              <a:t>Regijska predstavnica za POSAVJE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796582" y="5802903"/>
            <a:ext cx="3726208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3D3738"/>
                </a:solidFill>
                <a:latin typeface="Fira Sans Light"/>
              </a:rPr>
              <a:t>vesna.simeonov@zspm.si</a:t>
            </a:r>
          </a:p>
        </p:txBody>
      </p:sp>
      <p:cxnSp>
        <p:nvCxnSpPr>
          <p:cNvPr id="12" name="Raven povezovalnik 11">
            <a:extLst>
              <a:ext uri="{FF2B5EF4-FFF2-40B4-BE49-F238E27FC236}">
                <a16:creationId xmlns:a16="http://schemas.microsoft.com/office/drawing/2014/main" id="{21E40F2B-D0FB-4BE4-BA87-3B3BD349124B}"/>
              </a:ext>
            </a:extLst>
          </p:cNvPr>
          <p:cNvCxnSpPr>
            <a:cxnSpLocks/>
          </p:cNvCxnSpPr>
          <p:nvPr/>
        </p:nvCxnSpPr>
        <p:spPr>
          <a:xfrm>
            <a:off x="12573000" y="3543300"/>
            <a:ext cx="0" cy="4021728"/>
          </a:xfrm>
          <a:prstGeom prst="line">
            <a:avLst/>
          </a:prstGeom>
          <a:ln w="19050">
            <a:solidFill>
              <a:srgbClr val="A2A2A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28700" y="2101421"/>
            <a:ext cx="6067404" cy="6067380"/>
            <a:chOff x="0" y="0"/>
            <a:chExt cx="6350000" cy="634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r="-26381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930017" y="9258300"/>
            <a:ext cx="16329283" cy="532308"/>
            <a:chOff x="0" y="0"/>
            <a:chExt cx="21772378" cy="709745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9904675" y="0"/>
              <a:ext cx="1867703" cy="66303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14805"/>
              <a:ext cx="5914380" cy="694940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165376" y="2887962"/>
            <a:ext cx="4093924" cy="270199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3415452" y="5802903"/>
            <a:ext cx="3997099" cy="1317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3D3738"/>
                </a:solidFill>
                <a:latin typeface="Fira Sans Light"/>
              </a:rPr>
              <a:t>DPM Loška dolina; </a:t>
            </a: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3D3738"/>
                </a:solidFill>
                <a:latin typeface="Fira Sans Light"/>
              </a:rPr>
              <a:t>DPM Vrsnik Ledine; </a:t>
            </a: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3D3738"/>
                </a:solidFill>
                <a:latin typeface="Fira Sans Light"/>
              </a:rPr>
              <a:t>DPM Primorska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796582" y="3721766"/>
            <a:ext cx="4369986" cy="805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23"/>
              </a:lnSpc>
            </a:pPr>
            <a:r>
              <a:rPr lang="en-US" sz="4659">
                <a:solidFill>
                  <a:srgbClr val="F58224"/>
                </a:solidFill>
                <a:latin typeface="Fira Sans Black"/>
              </a:rPr>
              <a:t>Eva Mlakar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796582" y="4706486"/>
            <a:ext cx="3975241" cy="873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3D3738"/>
                </a:solidFill>
                <a:latin typeface="Fira Sans Medium"/>
              </a:rPr>
              <a:t>Regijska predstavnica za PRIMORSKO Z NOTRANJSKO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796582" y="5802903"/>
            <a:ext cx="3726208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3D3738"/>
                </a:solidFill>
                <a:latin typeface="Fira Sans Light"/>
              </a:rPr>
              <a:t>eva.mlakar@zspm.si</a:t>
            </a:r>
          </a:p>
        </p:txBody>
      </p:sp>
      <p:cxnSp>
        <p:nvCxnSpPr>
          <p:cNvPr id="12" name="Raven povezovalnik 11">
            <a:extLst>
              <a:ext uri="{FF2B5EF4-FFF2-40B4-BE49-F238E27FC236}">
                <a16:creationId xmlns:a16="http://schemas.microsoft.com/office/drawing/2014/main" id="{FEAB76AA-9E89-4182-A209-8C77EFD6BBF6}"/>
              </a:ext>
            </a:extLst>
          </p:cNvPr>
          <p:cNvCxnSpPr>
            <a:cxnSpLocks/>
          </p:cNvCxnSpPr>
          <p:nvPr/>
        </p:nvCxnSpPr>
        <p:spPr>
          <a:xfrm>
            <a:off x="12573000" y="3543300"/>
            <a:ext cx="0" cy="3577228"/>
          </a:xfrm>
          <a:prstGeom prst="line">
            <a:avLst/>
          </a:prstGeom>
          <a:ln w="19050">
            <a:solidFill>
              <a:srgbClr val="A2A2A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3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30017" y="9258300"/>
            <a:ext cx="16329283" cy="532308"/>
            <a:chOff x="0" y="0"/>
            <a:chExt cx="21772378" cy="70974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9904675" y="0"/>
              <a:ext cx="1867703" cy="663034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14805"/>
              <a:ext cx="5914380" cy="694940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028700" y="4438326"/>
            <a:ext cx="2860688" cy="2860688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58224">
                <a:alpha val="37647"/>
              </a:srgbClr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2514642" y="5285329"/>
            <a:ext cx="8051680" cy="1256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230"/>
              </a:lnSpc>
            </a:pPr>
            <a:r>
              <a:rPr lang="en-US" sz="7307">
                <a:solidFill>
                  <a:srgbClr val="F58224"/>
                </a:solidFill>
                <a:latin typeface="Fira Sans Black"/>
              </a:rPr>
              <a:t>NADZORNI ODBOR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3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28700" y="2101421"/>
            <a:ext cx="6067404" cy="6067380"/>
            <a:chOff x="0" y="0"/>
            <a:chExt cx="6350000" cy="634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r="-26381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930017" y="9258300"/>
            <a:ext cx="16329283" cy="532308"/>
            <a:chOff x="0" y="0"/>
            <a:chExt cx="21772378" cy="709745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9904675" y="0"/>
              <a:ext cx="1867703" cy="66303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0" y="14805"/>
              <a:ext cx="5914380" cy="694940"/>
            </a:xfrm>
            <a:prstGeom prst="rect">
              <a:avLst/>
            </a:prstGeom>
          </p:spPr>
        </p:pic>
      </p:grpSp>
      <p:sp>
        <p:nvSpPr>
          <p:cNvPr id="7" name="TextBox 7"/>
          <p:cNvSpPr txBox="1"/>
          <p:nvPr/>
        </p:nvSpPr>
        <p:spPr>
          <a:xfrm>
            <a:off x="8447901" y="3846957"/>
            <a:ext cx="3592113" cy="805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23"/>
              </a:lnSpc>
            </a:pPr>
            <a:r>
              <a:rPr lang="en-US" sz="4659">
                <a:solidFill>
                  <a:srgbClr val="F58224"/>
                </a:solidFill>
                <a:latin typeface="Fira Sans Black"/>
              </a:rPr>
              <a:t>Rok Damijan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447901" y="4831677"/>
            <a:ext cx="3438861" cy="873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3D3738"/>
                </a:solidFill>
                <a:latin typeface="Fira Sans Medium"/>
              </a:rPr>
              <a:t>Predsednik nadzornega odbora ZSPM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447901" y="5899391"/>
            <a:ext cx="3074889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3D3738"/>
                </a:solidFill>
                <a:latin typeface="Fira Sans Light"/>
              </a:rPr>
              <a:t>rok.damijan@zspm.si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3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28700" y="2101421"/>
            <a:ext cx="6067404" cy="6067380"/>
            <a:chOff x="0" y="0"/>
            <a:chExt cx="6350000" cy="634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b="-50094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930017" y="9258300"/>
            <a:ext cx="16329283" cy="532308"/>
            <a:chOff x="0" y="0"/>
            <a:chExt cx="21772378" cy="709745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9904675" y="0"/>
              <a:ext cx="1867703" cy="66303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0" y="14805"/>
              <a:ext cx="5914380" cy="694940"/>
            </a:xfrm>
            <a:prstGeom prst="rect">
              <a:avLst/>
            </a:prstGeom>
          </p:spPr>
        </p:pic>
      </p:grpSp>
      <p:sp>
        <p:nvSpPr>
          <p:cNvPr id="7" name="TextBox 7"/>
          <p:cNvSpPr txBox="1"/>
          <p:nvPr/>
        </p:nvSpPr>
        <p:spPr>
          <a:xfrm>
            <a:off x="8447901" y="3846957"/>
            <a:ext cx="3821990" cy="805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23"/>
              </a:lnSpc>
            </a:pPr>
            <a:r>
              <a:rPr lang="en-US" sz="4659">
                <a:solidFill>
                  <a:srgbClr val="F58224"/>
                </a:solidFill>
                <a:latin typeface="Fira Sans Black"/>
              </a:rPr>
              <a:t>Gašper Kuhar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447901" y="4831677"/>
            <a:ext cx="3438861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3D3738"/>
                </a:solidFill>
                <a:latin typeface="Fira Sans Medium"/>
              </a:rPr>
              <a:t>Nadzorni odbor ZSPM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447901" y="5535419"/>
            <a:ext cx="3304766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3D3738"/>
                </a:solidFill>
                <a:latin typeface="Fira Sans Light"/>
              </a:rPr>
              <a:t>gasper.kuhar@zspm.si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3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28700" y="2101421"/>
            <a:ext cx="6067404" cy="6067380"/>
            <a:chOff x="0" y="0"/>
            <a:chExt cx="6350000" cy="634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r="-36285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930017" y="9258300"/>
            <a:ext cx="16329283" cy="532308"/>
            <a:chOff x="0" y="0"/>
            <a:chExt cx="21772378" cy="709745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9904675" y="0"/>
              <a:ext cx="1867703" cy="66303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0" y="14805"/>
              <a:ext cx="5914380" cy="694940"/>
            </a:xfrm>
            <a:prstGeom prst="rect">
              <a:avLst/>
            </a:prstGeom>
          </p:spPr>
        </p:pic>
      </p:grpSp>
      <p:sp>
        <p:nvSpPr>
          <p:cNvPr id="7" name="TextBox 7"/>
          <p:cNvSpPr txBox="1"/>
          <p:nvPr/>
        </p:nvSpPr>
        <p:spPr>
          <a:xfrm>
            <a:off x="8447901" y="3846957"/>
            <a:ext cx="4588247" cy="805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23"/>
              </a:lnSpc>
            </a:pPr>
            <a:r>
              <a:rPr lang="en-US" sz="4659">
                <a:solidFill>
                  <a:srgbClr val="F58224"/>
                </a:solidFill>
                <a:latin typeface="Fira Sans Black"/>
              </a:rPr>
              <a:t>Barbara Lombar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447901" y="4831677"/>
            <a:ext cx="3438861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3D3738"/>
                </a:solidFill>
                <a:latin typeface="Fira Sans Medium"/>
              </a:rPr>
              <a:t>Nadzorni odbor ZSPM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447901" y="5535419"/>
            <a:ext cx="3592113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3D3738"/>
                </a:solidFill>
                <a:latin typeface="Fira Sans Light"/>
              </a:rPr>
              <a:t>barbara.lombar@zspm.si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3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28700" y="2101421"/>
            <a:ext cx="6067404" cy="6067380"/>
            <a:chOff x="0" y="0"/>
            <a:chExt cx="6350000" cy="634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r="-50942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930017" y="9258300"/>
            <a:ext cx="16329283" cy="532308"/>
            <a:chOff x="0" y="0"/>
            <a:chExt cx="21772378" cy="709745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9904675" y="0"/>
              <a:ext cx="1867703" cy="66303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0" y="14805"/>
              <a:ext cx="5914380" cy="694940"/>
            </a:xfrm>
            <a:prstGeom prst="rect">
              <a:avLst/>
            </a:prstGeom>
          </p:spPr>
        </p:pic>
      </p:grpSp>
      <p:sp>
        <p:nvSpPr>
          <p:cNvPr id="7" name="TextBox 7"/>
          <p:cNvSpPr txBox="1"/>
          <p:nvPr/>
        </p:nvSpPr>
        <p:spPr>
          <a:xfrm>
            <a:off x="8447901" y="3846957"/>
            <a:ext cx="4588247" cy="805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23"/>
              </a:lnSpc>
            </a:pPr>
            <a:r>
              <a:rPr lang="en-US" sz="4659">
                <a:solidFill>
                  <a:srgbClr val="F58224"/>
                </a:solidFill>
                <a:latin typeface="Fira Sans Black"/>
              </a:rPr>
              <a:t>Ana Krajnc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447901" y="4831677"/>
            <a:ext cx="3438861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3D3738"/>
                </a:solidFill>
                <a:latin typeface="Fira Sans Medium"/>
              </a:rPr>
              <a:t>Nadzorni odbor ZSPM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447901" y="5535419"/>
            <a:ext cx="3592113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3D3738"/>
                </a:solidFill>
                <a:latin typeface="Fira Sans Light"/>
              </a:rPr>
              <a:t>ana.krajnc@zspm.si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3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28700" y="2101421"/>
            <a:ext cx="6067404" cy="6067380"/>
            <a:chOff x="0" y="0"/>
            <a:chExt cx="6350000" cy="634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r="-26381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930017" y="9258300"/>
            <a:ext cx="16329283" cy="532308"/>
            <a:chOff x="0" y="0"/>
            <a:chExt cx="21772378" cy="709745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9904675" y="0"/>
              <a:ext cx="1867703" cy="66303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0" y="14805"/>
              <a:ext cx="5914380" cy="694940"/>
            </a:xfrm>
            <a:prstGeom prst="rect">
              <a:avLst/>
            </a:prstGeom>
          </p:spPr>
        </p:pic>
      </p:grpSp>
      <p:sp>
        <p:nvSpPr>
          <p:cNvPr id="7" name="TextBox 7"/>
          <p:cNvSpPr txBox="1"/>
          <p:nvPr/>
        </p:nvSpPr>
        <p:spPr>
          <a:xfrm>
            <a:off x="8447901" y="3846957"/>
            <a:ext cx="4588247" cy="805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23"/>
              </a:lnSpc>
            </a:pPr>
            <a:r>
              <a:rPr lang="en-US" sz="4659">
                <a:solidFill>
                  <a:srgbClr val="F58224"/>
                </a:solidFill>
                <a:latin typeface="Fira Sans Black"/>
              </a:rPr>
              <a:t>Simon Černel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447901" y="4831677"/>
            <a:ext cx="3438861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3D3738"/>
                </a:solidFill>
                <a:latin typeface="Fira Sans Medium"/>
              </a:rPr>
              <a:t>Nadzorni odbor ZSPM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447901" y="5535419"/>
            <a:ext cx="3592113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3D3738"/>
                </a:solidFill>
                <a:latin typeface="Fira Sans Light"/>
              </a:rPr>
              <a:t>simon.cernel@zspm.si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330193" y="2266275"/>
            <a:ext cx="3024902" cy="3024902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3D3738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4253555" y="3919853"/>
            <a:ext cx="3427187" cy="3427187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58224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2809103" y="6213973"/>
            <a:ext cx="2545991" cy="2545991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A2A2A2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351263" y="4750457"/>
            <a:ext cx="1231770" cy="176597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858523" y="9258300"/>
            <a:ext cx="1400777" cy="49727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30017" y="9269404"/>
            <a:ext cx="4435785" cy="521205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771886" y="4990959"/>
            <a:ext cx="10471870" cy="2206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50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3D3738"/>
                </a:solidFill>
                <a:latin typeface="Fira Sans Light"/>
              </a:rPr>
              <a:t>Lorem ipsum dolor sit amet, consectetur adipiscing elit. </a:t>
            </a:r>
          </a:p>
          <a:p>
            <a:pPr marL="539750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3D3738"/>
                </a:solidFill>
                <a:latin typeface="Fira Sans Light"/>
              </a:rPr>
              <a:t>Quisque erat enim, pellentesque quis porta nec, ultricies at turpis.</a:t>
            </a:r>
          </a:p>
          <a:p>
            <a:pPr marL="539750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3D3738"/>
                </a:solidFill>
                <a:latin typeface="Fira Sans Light"/>
              </a:rPr>
              <a:t> Aenean tristique id lacus ac blandit. Sed a lectus arcu. </a:t>
            </a:r>
          </a:p>
          <a:p>
            <a:pPr marL="539750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3D3738"/>
                </a:solidFill>
                <a:latin typeface="Fira Sans Light"/>
              </a:rPr>
              <a:t>Nunc libero purus, cursus vitae tortor ut, lacinia imperdiet eros. </a:t>
            </a:r>
          </a:p>
          <a:p>
            <a:pPr marL="539750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3D3738"/>
                </a:solidFill>
                <a:latin typeface="Fira Sans Light"/>
              </a:rPr>
              <a:t>Pellentesque sit amet mattis turpis.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904875"/>
            <a:ext cx="16230600" cy="1039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6"/>
              </a:lnSpc>
            </a:pPr>
            <a:r>
              <a:rPr lang="en-US" sz="6004">
                <a:solidFill>
                  <a:srgbClr val="3D3738"/>
                </a:solidFill>
                <a:latin typeface="Fira Sans Black"/>
              </a:rPr>
              <a:t>Naslov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8700" y="3324932"/>
            <a:ext cx="10138857" cy="1327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0"/>
              </a:lnSpc>
            </a:pPr>
            <a:r>
              <a:rPr lang="en-US" sz="2500">
                <a:solidFill>
                  <a:srgbClr val="3D3738"/>
                </a:solidFill>
                <a:latin typeface="Fira Sans Light"/>
              </a:rPr>
              <a:t>Lorem ipsum dolor sit amet, consectetur adipiscing elit. Quisque erat enim, pellentesque quis porta nec, ultricies at turpis. Aenean tristique id lacus ac blandit. Sed a lectus arcu. 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8700" y="2453116"/>
            <a:ext cx="3570906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3D3738"/>
                </a:solidFill>
                <a:latin typeface="Fira Sans Medium"/>
              </a:rPr>
              <a:t>Podnaslov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330193" y="3216751"/>
            <a:ext cx="3021071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Fira Sans Medium"/>
              </a:rPr>
              <a:t>Lorem ipsum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Fira Sans Medium"/>
              </a:rPr>
              <a:t>lorem ipsum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809103" y="7026593"/>
            <a:ext cx="2545991" cy="873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Fira Sans Medium"/>
              </a:rPr>
              <a:t>Lorem ipsum</a:t>
            </a:r>
          </a:p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Fira Sans Medium"/>
              </a:rPr>
              <a:t>lorem ipsum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28700" y="7558966"/>
            <a:ext cx="11584767" cy="516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 dirty="0">
                <a:solidFill>
                  <a:srgbClr val="3D3738"/>
                </a:solidFill>
                <a:latin typeface="Majesty"/>
              </a:rPr>
              <a:t>Lorem ipsum dolor sit </a:t>
            </a:r>
            <a:r>
              <a:rPr lang="en-US" sz="2999" dirty="0" err="1">
                <a:solidFill>
                  <a:srgbClr val="3D3738"/>
                </a:solidFill>
                <a:latin typeface="Majesty"/>
              </a:rPr>
              <a:t>amet</a:t>
            </a:r>
            <a:r>
              <a:rPr lang="en-US" sz="2999" dirty="0">
                <a:solidFill>
                  <a:srgbClr val="3D3738"/>
                </a:solidFill>
                <a:latin typeface="Majesty"/>
              </a:rPr>
              <a:t>, </a:t>
            </a:r>
            <a:r>
              <a:rPr lang="en-US" sz="2999" dirty="0" err="1">
                <a:solidFill>
                  <a:srgbClr val="3D3738"/>
                </a:solidFill>
                <a:latin typeface="Majesty"/>
              </a:rPr>
              <a:t>consectetur</a:t>
            </a:r>
            <a:r>
              <a:rPr lang="en-US" sz="2999" dirty="0">
                <a:solidFill>
                  <a:srgbClr val="3D3738"/>
                </a:solidFill>
                <a:latin typeface="Majesty"/>
              </a:rPr>
              <a:t>.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3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30017" y="9258300"/>
            <a:ext cx="16329283" cy="532308"/>
            <a:chOff x="0" y="0"/>
            <a:chExt cx="21772378" cy="70974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9904675" y="0"/>
              <a:ext cx="1867703" cy="663034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14805"/>
              <a:ext cx="5914380" cy="694940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028700" y="4438326"/>
            <a:ext cx="2860688" cy="2860688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58224">
                <a:alpha val="37647"/>
              </a:srgbClr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2514642" y="5285329"/>
            <a:ext cx="10444988" cy="1256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230"/>
              </a:lnSpc>
            </a:pPr>
            <a:r>
              <a:rPr lang="en-US" sz="7307">
                <a:solidFill>
                  <a:srgbClr val="F58224"/>
                </a:solidFill>
                <a:latin typeface="Fira Sans Black"/>
              </a:rPr>
              <a:t>DISCIPLINSKA  KOMISIJA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3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28700" y="2101421"/>
            <a:ext cx="6067404" cy="6067380"/>
            <a:chOff x="0" y="0"/>
            <a:chExt cx="6350000" cy="634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t="-21026" b="-29068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930017" y="9258300"/>
            <a:ext cx="16329283" cy="532308"/>
            <a:chOff x="0" y="0"/>
            <a:chExt cx="21772378" cy="709745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9904675" y="0"/>
              <a:ext cx="1867703" cy="66303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0" y="14805"/>
              <a:ext cx="5914380" cy="694940"/>
            </a:xfrm>
            <a:prstGeom prst="rect">
              <a:avLst/>
            </a:prstGeom>
          </p:spPr>
        </p:pic>
      </p:grpSp>
      <p:sp>
        <p:nvSpPr>
          <p:cNvPr id="7" name="TextBox 7"/>
          <p:cNvSpPr txBox="1"/>
          <p:nvPr/>
        </p:nvSpPr>
        <p:spPr>
          <a:xfrm>
            <a:off x="8447901" y="3846957"/>
            <a:ext cx="4588247" cy="805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23"/>
              </a:lnSpc>
            </a:pPr>
            <a:r>
              <a:rPr lang="en-US" sz="4659">
                <a:solidFill>
                  <a:srgbClr val="F58224"/>
                </a:solidFill>
                <a:latin typeface="Fira Sans Black"/>
              </a:rPr>
              <a:t>Rok Šuštarič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447901" y="4831677"/>
            <a:ext cx="3592113" cy="873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3D3738"/>
                </a:solidFill>
                <a:latin typeface="Fira Sans Medium"/>
              </a:rPr>
              <a:t>Predsednik disciplinske komisije ZSPM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447901" y="5956860"/>
            <a:ext cx="3592113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3D3738"/>
                </a:solidFill>
                <a:latin typeface="Fira Sans Light"/>
              </a:rPr>
              <a:t>rok.sustaric@zspm.si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3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28700" y="2101421"/>
            <a:ext cx="6067404" cy="6067380"/>
            <a:chOff x="0" y="0"/>
            <a:chExt cx="6350000" cy="634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r="-23838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930017" y="9258300"/>
            <a:ext cx="16329283" cy="532308"/>
            <a:chOff x="0" y="0"/>
            <a:chExt cx="21772378" cy="709745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9904675" y="0"/>
              <a:ext cx="1867703" cy="66303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0" y="14805"/>
              <a:ext cx="5914380" cy="694940"/>
            </a:xfrm>
            <a:prstGeom prst="rect">
              <a:avLst/>
            </a:prstGeom>
          </p:spPr>
        </p:pic>
      </p:grpSp>
      <p:sp>
        <p:nvSpPr>
          <p:cNvPr id="7" name="TextBox 7"/>
          <p:cNvSpPr txBox="1"/>
          <p:nvPr/>
        </p:nvSpPr>
        <p:spPr>
          <a:xfrm>
            <a:off x="8447901" y="3846957"/>
            <a:ext cx="4588247" cy="805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23"/>
              </a:lnSpc>
            </a:pPr>
            <a:r>
              <a:rPr lang="en-US" sz="4659">
                <a:solidFill>
                  <a:srgbClr val="F58224"/>
                </a:solidFill>
                <a:latin typeface="Fira Sans Black"/>
              </a:rPr>
              <a:t>Jan Mehak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447901" y="4831677"/>
            <a:ext cx="4032710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3D3738"/>
                </a:solidFill>
                <a:latin typeface="Fira Sans Medium"/>
              </a:rPr>
              <a:t>Disciplinska komisija ZSPM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447901" y="5477950"/>
            <a:ext cx="3592113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3D3738"/>
                </a:solidFill>
                <a:latin typeface="Fira Sans Light"/>
              </a:rPr>
              <a:t>jan.mehak@zspm.si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3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28700" y="2101421"/>
            <a:ext cx="6067404" cy="6067380"/>
            <a:chOff x="0" y="0"/>
            <a:chExt cx="6350000" cy="634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6314" r="-20067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930017" y="9258300"/>
            <a:ext cx="16329283" cy="532308"/>
            <a:chOff x="0" y="0"/>
            <a:chExt cx="21772378" cy="709745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9904675" y="0"/>
              <a:ext cx="1867703" cy="66303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0" y="14805"/>
              <a:ext cx="5914380" cy="694940"/>
            </a:xfrm>
            <a:prstGeom prst="rect">
              <a:avLst/>
            </a:prstGeom>
          </p:spPr>
        </p:pic>
      </p:grpSp>
      <p:sp>
        <p:nvSpPr>
          <p:cNvPr id="7" name="TextBox 7"/>
          <p:cNvSpPr txBox="1"/>
          <p:nvPr/>
        </p:nvSpPr>
        <p:spPr>
          <a:xfrm>
            <a:off x="8447901" y="3846957"/>
            <a:ext cx="4588247" cy="805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23"/>
              </a:lnSpc>
            </a:pPr>
            <a:r>
              <a:rPr lang="en-US" sz="4659">
                <a:solidFill>
                  <a:srgbClr val="F58224"/>
                </a:solidFill>
                <a:latin typeface="Fira Sans Black"/>
              </a:rPr>
              <a:t>Klemen Mezek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447901" y="4831677"/>
            <a:ext cx="4032710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3D3738"/>
                </a:solidFill>
                <a:latin typeface="Fira Sans Medium"/>
              </a:rPr>
              <a:t>Disciplinska komisija ZSPM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447901" y="5477950"/>
            <a:ext cx="3592113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3D3738"/>
                </a:solidFill>
                <a:latin typeface="Fira Sans Light"/>
              </a:rPr>
              <a:t>klemen.mezeg@zspm.si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3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28700" y="2101421"/>
            <a:ext cx="6067404" cy="6067380"/>
            <a:chOff x="0" y="0"/>
            <a:chExt cx="6350000" cy="634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8139" r="-18242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930017" y="9258300"/>
            <a:ext cx="16329283" cy="532308"/>
            <a:chOff x="0" y="0"/>
            <a:chExt cx="21772378" cy="709745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9904675" y="0"/>
              <a:ext cx="1867703" cy="66303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0" y="14805"/>
              <a:ext cx="5914380" cy="694940"/>
            </a:xfrm>
            <a:prstGeom prst="rect">
              <a:avLst/>
            </a:prstGeom>
          </p:spPr>
        </p:pic>
      </p:grpSp>
      <p:sp>
        <p:nvSpPr>
          <p:cNvPr id="7" name="TextBox 7"/>
          <p:cNvSpPr txBox="1"/>
          <p:nvPr/>
        </p:nvSpPr>
        <p:spPr>
          <a:xfrm>
            <a:off x="8447901" y="3846957"/>
            <a:ext cx="4588247" cy="805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23"/>
              </a:lnSpc>
            </a:pPr>
            <a:r>
              <a:rPr lang="en-US" sz="4659">
                <a:solidFill>
                  <a:srgbClr val="F58224"/>
                </a:solidFill>
                <a:latin typeface="Fira Sans Black"/>
              </a:rPr>
              <a:t>Dejan Marhat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447901" y="4831677"/>
            <a:ext cx="4032710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3D3738"/>
                </a:solidFill>
                <a:latin typeface="Fira Sans Medium"/>
              </a:rPr>
              <a:t>Disciplinska komisija ZSPM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447901" y="5477950"/>
            <a:ext cx="3592113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3D3738"/>
                </a:solidFill>
                <a:latin typeface="Fira Sans Light"/>
              </a:rPr>
              <a:t>dejan.marhat@zspm.si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3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28700" y="2101421"/>
            <a:ext cx="6067404" cy="6067380"/>
            <a:chOff x="0" y="0"/>
            <a:chExt cx="6350000" cy="634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r="-26381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930017" y="9258300"/>
            <a:ext cx="16329283" cy="532308"/>
            <a:chOff x="0" y="0"/>
            <a:chExt cx="21772378" cy="709745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9904675" y="0"/>
              <a:ext cx="1867703" cy="66303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0" y="14805"/>
              <a:ext cx="5914380" cy="694940"/>
            </a:xfrm>
            <a:prstGeom prst="rect">
              <a:avLst/>
            </a:prstGeom>
          </p:spPr>
        </p:pic>
      </p:grpSp>
      <p:sp>
        <p:nvSpPr>
          <p:cNvPr id="7" name="TextBox 7"/>
          <p:cNvSpPr txBox="1"/>
          <p:nvPr/>
        </p:nvSpPr>
        <p:spPr>
          <a:xfrm>
            <a:off x="8447901" y="3846957"/>
            <a:ext cx="4588247" cy="805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23"/>
              </a:lnSpc>
            </a:pPr>
            <a:r>
              <a:rPr lang="en-US" sz="4659">
                <a:solidFill>
                  <a:srgbClr val="F58224"/>
                </a:solidFill>
                <a:latin typeface="Fira Sans Black"/>
              </a:rPr>
              <a:t>Barbara Belšak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447901" y="4831677"/>
            <a:ext cx="4032710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3D3738"/>
                </a:solidFill>
                <a:latin typeface="Fira Sans Medium"/>
              </a:rPr>
              <a:t>Disciplinska komisija ZSPM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447901" y="5477950"/>
            <a:ext cx="3592113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3D3738"/>
                </a:solidFill>
                <a:latin typeface="Fira Sans Light"/>
              </a:rPr>
              <a:t>barbara.belsak@zspm.si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3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7395337" y="2793168"/>
            <a:ext cx="9863963" cy="5657850"/>
            <a:chOff x="0" y="0"/>
            <a:chExt cx="7981950" cy="4578350"/>
          </a:xfrm>
        </p:grpSpPr>
        <p:sp>
          <p:nvSpPr>
            <p:cNvPr id="3" name="Freeform 3"/>
            <p:cNvSpPr/>
            <p:nvPr/>
          </p:nvSpPr>
          <p:spPr>
            <a:xfrm>
              <a:off x="765810" y="21590"/>
              <a:ext cx="6451600" cy="4326890"/>
            </a:xfrm>
            <a:custGeom>
              <a:avLst/>
              <a:gdLst/>
              <a:ahLst/>
              <a:cxnLst/>
              <a:rect l="l" t="t" r="r" b="b"/>
              <a:pathLst>
                <a:path w="6451600" h="4326890">
                  <a:moveTo>
                    <a:pt x="6224270" y="0"/>
                  </a:moveTo>
                  <a:lnTo>
                    <a:pt x="226060" y="0"/>
                  </a:lnTo>
                  <a:cubicBezTo>
                    <a:pt x="101600" y="0"/>
                    <a:pt x="0" y="101600"/>
                    <a:pt x="0" y="226060"/>
                  </a:cubicBezTo>
                  <a:lnTo>
                    <a:pt x="0" y="4326890"/>
                  </a:lnTo>
                  <a:lnTo>
                    <a:pt x="6451601" y="4326890"/>
                  </a:lnTo>
                  <a:lnTo>
                    <a:pt x="6451601" y="226060"/>
                  </a:lnTo>
                  <a:cubicBezTo>
                    <a:pt x="6450331" y="101600"/>
                    <a:pt x="6348731" y="0"/>
                    <a:pt x="6224270" y="0"/>
                  </a:cubicBezTo>
                  <a:close/>
                  <a:moveTo>
                    <a:pt x="6252210" y="4043680"/>
                  </a:moveTo>
                  <a:lnTo>
                    <a:pt x="196851" y="4043680"/>
                  </a:lnTo>
                  <a:lnTo>
                    <a:pt x="196851" y="255270"/>
                  </a:lnTo>
                  <a:lnTo>
                    <a:pt x="6252210" y="255270"/>
                  </a:lnTo>
                  <a:lnTo>
                    <a:pt x="6252210" y="4043680"/>
                  </a:lnTo>
                  <a:close/>
                </a:path>
              </a:pathLst>
            </a:custGeom>
            <a:solidFill>
              <a:srgbClr val="3D3738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7981950" cy="4542790"/>
            </a:xfrm>
            <a:custGeom>
              <a:avLst/>
              <a:gdLst/>
              <a:ahLst/>
              <a:cxnLst/>
              <a:rect l="l" t="t" r="r" b="b"/>
              <a:pathLst>
                <a:path w="7981950" h="4542790">
                  <a:moveTo>
                    <a:pt x="7239000" y="4348480"/>
                  </a:moveTo>
                  <a:lnTo>
                    <a:pt x="7239000" y="243840"/>
                  </a:lnTo>
                  <a:cubicBezTo>
                    <a:pt x="7239000" y="109220"/>
                    <a:pt x="7129780" y="0"/>
                    <a:pt x="6995160" y="0"/>
                  </a:cubicBezTo>
                  <a:lnTo>
                    <a:pt x="985520" y="0"/>
                  </a:lnTo>
                  <a:cubicBezTo>
                    <a:pt x="852170" y="0"/>
                    <a:pt x="742950" y="109220"/>
                    <a:pt x="742950" y="243840"/>
                  </a:cubicBezTo>
                  <a:lnTo>
                    <a:pt x="742950" y="4349750"/>
                  </a:lnTo>
                  <a:lnTo>
                    <a:pt x="0" y="4349750"/>
                  </a:lnTo>
                  <a:lnTo>
                    <a:pt x="0" y="4447540"/>
                  </a:lnTo>
                  <a:cubicBezTo>
                    <a:pt x="0" y="4500880"/>
                    <a:pt x="43180" y="4542790"/>
                    <a:pt x="95250" y="4542790"/>
                  </a:cubicBezTo>
                  <a:lnTo>
                    <a:pt x="7886700" y="4542790"/>
                  </a:lnTo>
                  <a:cubicBezTo>
                    <a:pt x="7940040" y="4542790"/>
                    <a:pt x="7981950" y="4499610"/>
                    <a:pt x="7981950" y="4447540"/>
                  </a:cubicBezTo>
                  <a:lnTo>
                    <a:pt x="7981950" y="4349750"/>
                  </a:lnTo>
                  <a:lnTo>
                    <a:pt x="7239000" y="4349750"/>
                  </a:lnTo>
                  <a:close/>
                  <a:moveTo>
                    <a:pt x="4519930" y="4348480"/>
                  </a:moveTo>
                  <a:lnTo>
                    <a:pt x="4519930" y="4349750"/>
                  </a:lnTo>
                  <a:cubicBezTo>
                    <a:pt x="4519930" y="4403090"/>
                    <a:pt x="4476750" y="4445000"/>
                    <a:pt x="4424680" y="4445000"/>
                  </a:cubicBezTo>
                  <a:lnTo>
                    <a:pt x="3557270" y="4445000"/>
                  </a:lnTo>
                  <a:cubicBezTo>
                    <a:pt x="3503930" y="4445000"/>
                    <a:pt x="3462020" y="4401820"/>
                    <a:pt x="3462020" y="4349750"/>
                  </a:cubicBezTo>
                  <a:lnTo>
                    <a:pt x="3462020" y="4348480"/>
                  </a:lnTo>
                  <a:lnTo>
                    <a:pt x="765810" y="4348480"/>
                  </a:lnTo>
                  <a:lnTo>
                    <a:pt x="765810" y="247650"/>
                  </a:lnTo>
                  <a:cubicBezTo>
                    <a:pt x="765810" y="123190"/>
                    <a:pt x="867410" y="21590"/>
                    <a:pt x="991870" y="21590"/>
                  </a:cubicBezTo>
                  <a:lnTo>
                    <a:pt x="6990080" y="21590"/>
                  </a:lnTo>
                  <a:cubicBezTo>
                    <a:pt x="7114539" y="21590"/>
                    <a:pt x="7216139" y="123190"/>
                    <a:pt x="7216139" y="247650"/>
                  </a:cubicBezTo>
                  <a:lnTo>
                    <a:pt x="7216139" y="4348480"/>
                  </a:lnTo>
                  <a:lnTo>
                    <a:pt x="4519930" y="4348480"/>
                  </a:lnTo>
                  <a:close/>
                </a:path>
              </a:pathLst>
            </a:custGeom>
            <a:solidFill>
              <a:srgbClr val="F58224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3460750" y="4349750"/>
              <a:ext cx="1059180" cy="96520"/>
            </a:xfrm>
            <a:custGeom>
              <a:avLst/>
              <a:gdLst/>
              <a:ahLst/>
              <a:cxnLst/>
              <a:rect l="l" t="t" r="r" b="b"/>
              <a:pathLst>
                <a:path w="1059180" h="96520">
                  <a:moveTo>
                    <a:pt x="96520" y="96520"/>
                  </a:moveTo>
                  <a:lnTo>
                    <a:pt x="963930" y="96520"/>
                  </a:lnTo>
                  <a:cubicBezTo>
                    <a:pt x="1017270" y="96520"/>
                    <a:pt x="1059180" y="53340"/>
                    <a:pt x="1059180" y="1270"/>
                  </a:cubicBezTo>
                  <a:lnTo>
                    <a:pt x="1059180" y="0"/>
                  </a:lnTo>
                  <a:lnTo>
                    <a:pt x="0" y="0"/>
                  </a:lnTo>
                  <a:lnTo>
                    <a:pt x="0" y="1270"/>
                  </a:lnTo>
                  <a:cubicBezTo>
                    <a:pt x="0" y="53340"/>
                    <a:pt x="43180" y="96520"/>
                    <a:pt x="96520" y="9652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163830" y="4542790"/>
              <a:ext cx="7654290" cy="35560"/>
            </a:xfrm>
            <a:custGeom>
              <a:avLst/>
              <a:gdLst/>
              <a:ahLst/>
              <a:cxnLst/>
              <a:rect l="l" t="t" r="r" b="b"/>
              <a:pathLst>
                <a:path w="7654290" h="35560">
                  <a:moveTo>
                    <a:pt x="0" y="0"/>
                  </a:moveTo>
                  <a:cubicBezTo>
                    <a:pt x="0" y="20320"/>
                    <a:pt x="16510" y="35560"/>
                    <a:pt x="35560" y="35560"/>
                  </a:cubicBezTo>
                  <a:lnTo>
                    <a:pt x="7618730" y="35560"/>
                  </a:lnTo>
                  <a:cubicBezTo>
                    <a:pt x="7639050" y="35560"/>
                    <a:pt x="7654290" y="19050"/>
                    <a:pt x="765429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3D3738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962660" y="276860"/>
              <a:ext cx="6055360" cy="3789680"/>
            </a:xfrm>
            <a:custGeom>
              <a:avLst/>
              <a:gdLst/>
              <a:ahLst/>
              <a:cxnLst/>
              <a:rect l="l" t="t" r="r" b="b"/>
              <a:pathLst>
                <a:path w="6055360" h="3789680">
                  <a:moveTo>
                    <a:pt x="0" y="0"/>
                  </a:moveTo>
                  <a:lnTo>
                    <a:pt x="6055360" y="0"/>
                  </a:lnTo>
                  <a:lnTo>
                    <a:pt x="6055360" y="3789680"/>
                  </a:lnTo>
                  <a:lnTo>
                    <a:pt x="0" y="3789680"/>
                  </a:lnTo>
                  <a:close/>
                </a:path>
              </a:pathLst>
            </a:custGeom>
            <a:blipFill>
              <a:blip r:embed="rId3"/>
              <a:stretch>
                <a:fillRect l="1240" t="6047" r="2478" b="11178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930017" y="9258300"/>
            <a:ext cx="16329283" cy="532308"/>
            <a:chOff x="0" y="0"/>
            <a:chExt cx="21772378" cy="709745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9904675" y="0"/>
              <a:ext cx="1867703" cy="663034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0" y="14805"/>
              <a:ext cx="5914380" cy="694940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>
            <a:off x="1028700" y="5658196"/>
            <a:ext cx="735929" cy="735929"/>
            <a:chOff x="0" y="0"/>
            <a:chExt cx="981239" cy="981239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981239" cy="981239"/>
              <a:chOff x="0" y="0"/>
              <a:chExt cx="6350000" cy="63500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58224"/>
              </a:solidFill>
            </p:spPr>
          </p:sp>
        </p:grpSp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281762" y="155295"/>
              <a:ext cx="378917" cy="670649"/>
            </a:xfrm>
            <a:prstGeom prst="rect">
              <a:avLst/>
            </a:prstGeom>
          </p:spPr>
        </p:pic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28700" y="4222106"/>
            <a:ext cx="743080" cy="74308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28700" y="2793168"/>
            <a:ext cx="735929" cy="73592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28700" y="7087135"/>
            <a:ext cx="735929" cy="737774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1028700" y="904875"/>
            <a:ext cx="16230600" cy="1039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6"/>
              </a:lnSpc>
            </a:pPr>
            <a:r>
              <a:rPr lang="en-US" sz="6004">
                <a:solidFill>
                  <a:srgbClr val="3D3738"/>
                </a:solidFill>
                <a:latin typeface="Fira Sans Black"/>
              </a:rPr>
              <a:t>Komunikacija z javnostjo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037395" y="5658196"/>
            <a:ext cx="3124290" cy="755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49"/>
              </a:lnSpc>
            </a:pPr>
            <a:r>
              <a:rPr lang="en-US" sz="2500">
                <a:solidFill>
                  <a:srgbClr val="3D3738"/>
                </a:solidFill>
                <a:latin typeface="Fira Sans Light"/>
              </a:rPr>
              <a:t>Zveza slovenske </a:t>
            </a:r>
          </a:p>
          <a:p>
            <a:pPr algn="just">
              <a:lnSpc>
                <a:spcPts val="2950"/>
              </a:lnSpc>
            </a:pPr>
            <a:r>
              <a:rPr lang="en-US" sz="2500">
                <a:solidFill>
                  <a:srgbClr val="3D3738"/>
                </a:solidFill>
                <a:latin typeface="Fira Sans Light"/>
              </a:rPr>
              <a:t>podeželske mladine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036799" y="4345997"/>
            <a:ext cx="2945953" cy="43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0"/>
              </a:lnSpc>
            </a:pPr>
            <a:r>
              <a:rPr lang="en-US" sz="2500">
                <a:solidFill>
                  <a:srgbClr val="3D3738"/>
                </a:solidFill>
                <a:latin typeface="Fira Sans Light"/>
              </a:rPr>
              <a:t>podezelskamladina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036799" y="2913482"/>
            <a:ext cx="2052560" cy="43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0"/>
              </a:lnSpc>
            </a:pPr>
            <a:r>
              <a:rPr lang="en-US" sz="2500">
                <a:solidFill>
                  <a:srgbClr val="3D3738"/>
                </a:solidFill>
                <a:latin typeface="Fira Sans Light"/>
              </a:rPr>
              <a:t>info@zspm.si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036799" y="7208372"/>
            <a:ext cx="3124886" cy="43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0"/>
              </a:lnSpc>
            </a:pPr>
            <a:r>
              <a:rPr lang="en-US" sz="2500">
                <a:solidFill>
                  <a:srgbClr val="3D3738"/>
                </a:solidFill>
                <a:latin typeface="Fira Sans Light"/>
              </a:rPr>
              <a:t>http://www.zspm.si/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097421" y="3223253"/>
            <a:ext cx="2093158" cy="1039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6"/>
              </a:lnSpc>
            </a:pPr>
            <a:r>
              <a:rPr lang="en-US" sz="6004">
                <a:solidFill>
                  <a:srgbClr val="F58224"/>
                </a:solidFill>
                <a:latin typeface="Fira Sans Black"/>
              </a:rPr>
              <a:t>Hvala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</a:blip>
            <a:srcRect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>
              <a:alphaModFix amt="30000"/>
            </a:blip>
            <a:srcRect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090071" y="7418932"/>
            <a:ext cx="2834990" cy="100642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318595" y="9067207"/>
            <a:ext cx="3739815" cy="43942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418479" y="7525579"/>
            <a:ext cx="2662251" cy="79312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173514" y="7408238"/>
            <a:ext cx="2262029" cy="102780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479134" y="8914309"/>
            <a:ext cx="2546039" cy="49644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58150" y="7188370"/>
            <a:ext cx="1467546" cy="146754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0528326" y="7558563"/>
            <a:ext cx="2468961" cy="72716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9086301" y="8914309"/>
            <a:ext cx="3171167" cy="74522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/>
          <a:srcRect l="9734" t="10649" r="11897" b="9468"/>
          <a:stretch>
            <a:fillRect/>
          </a:stretch>
        </p:blipFill>
        <p:spPr>
          <a:xfrm>
            <a:off x="973400" y="8884597"/>
            <a:ext cx="3444606" cy="869003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</a:blip>
            <a:srcRect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alphaModFix amt="30000"/>
            </a:blip>
            <a:srcRect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090071" y="7418932"/>
            <a:ext cx="2834990" cy="100642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318595" y="9067207"/>
            <a:ext cx="3739815" cy="43942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418479" y="7525579"/>
            <a:ext cx="2662251" cy="79312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173514" y="7408238"/>
            <a:ext cx="2262029" cy="102780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479134" y="8914309"/>
            <a:ext cx="2546039" cy="49644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58150" y="7188370"/>
            <a:ext cx="1467546" cy="146754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0528326" y="7558563"/>
            <a:ext cx="2468961" cy="72716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9086301" y="8914309"/>
            <a:ext cx="3171167" cy="74522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/>
          <a:srcRect l="9734" t="10649" r="11897" b="9468"/>
          <a:stretch>
            <a:fillRect/>
          </a:stretch>
        </p:blipFill>
        <p:spPr>
          <a:xfrm>
            <a:off x="973400" y="8884597"/>
            <a:ext cx="3444606" cy="86900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439812" y="2117856"/>
            <a:ext cx="1659650" cy="114101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0196536" y="3572124"/>
            <a:ext cx="1536713" cy="1141010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6630244" y="2667249"/>
            <a:ext cx="5217943" cy="1762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3D3738"/>
                </a:solidFill>
                <a:latin typeface="Fira Sans Light"/>
              </a:rPr>
              <a:t>Če si se napotil proti cilju in se med potjo začel ustavljati, da bi kamenjal vsakega psa, ki laja na tebe, ne boš do cilja nikdar dospel.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724447" y="4853458"/>
            <a:ext cx="4123741" cy="628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11"/>
              </a:lnSpc>
            </a:pPr>
            <a:r>
              <a:rPr lang="en-US" sz="3436">
                <a:solidFill>
                  <a:srgbClr val="3D3738"/>
                </a:solidFill>
                <a:latin typeface="Majesty"/>
              </a:rPr>
              <a:t>- F. M. Dostojevski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76354" y="3022808"/>
            <a:ext cx="2075598" cy="2075598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5822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7962528" y="3022808"/>
            <a:ext cx="2075598" cy="2075598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58224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4148701" y="3022808"/>
            <a:ext cx="2075598" cy="2075598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58224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1028700" y="904875"/>
            <a:ext cx="16230600" cy="1039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6"/>
              </a:lnSpc>
            </a:pPr>
            <a:r>
              <a:rPr lang="en-US" sz="6004">
                <a:solidFill>
                  <a:srgbClr val="3D3738"/>
                </a:solidFill>
                <a:latin typeface="Fira Sans Black"/>
              </a:rPr>
              <a:t>Naslov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6329744"/>
            <a:ext cx="3705001" cy="1760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6"/>
              </a:lnSpc>
            </a:pPr>
            <a:r>
              <a:rPr lang="en-US" sz="2497">
                <a:solidFill>
                  <a:srgbClr val="3D3738"/>
                </a:solidFill>
                <a:latin typeface="Fira Sans Light"/>
              </a:rPr>
              <a:t>Presentations are communication tools that can be used as lectures, reports, and more.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214874" y="6329744"/>
            <a:ext cx="3705001" cy="1760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6"/>
              </a:lnSpc>
            </a:pPr>
            <a:r>
              <a:rPr lang="en-US" sz="2497">
                <a:solidFill>
                  <a:srgbClr val="3D3738"/>
                </a:solidFill>
                <a:latin typeface="Fira Sans Light"/>
              </a:rPr>
              <a:t>Presentations are communication tools that can be used as lectures, reports, and more.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401047" y="6329744"/>
            <a:ext cx="3690817" cy="1760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6"/>
              </a:lnSpc>
            </a:pPr>
            <a:r>
              <a:rPr lang="en-US" sz="2497">
                <a:solidFill>
                  <a:srgbClr val="3D3738"/>
                </a:solidFill>
                <a:latin typeface="Fira Sans Light"/>
              </a:rPr>
              <a:t>Presentations are communication tools that can be used as lectures, reports, and more.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5474635"/>
            <a:ext cx="3570906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>
                <a:solidFill>
                  <a:srgbClr val="3D3738"/>
                </a:solidFill>
                <a:latin typeface="Fira Sans Medium"/>
              </a:rPr>
              <a:t>Podnaslov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214874" y="5474635"/>
            <a:ext cx="3570906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>
                <a:solidFill>
                  <a:srgbClr val="3D3738"/>
                </a:solidFill>
                <a:latin typeface="Fira Sans Medium"/>
              </a:rPr>
              <a:t>Podnaslov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401047" y="5474635"/>
            <a:ext cx="3570906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>
                <a:solidFill>
                  <a:srgbClr val="3D3738"/>
                </a:solidFill>
                <a:latin typeface="Fira Sans Medium"/>
              </a:rPr>
              <a:t>Podnaslov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693384" y="3353631"/>
            <a:ext cx="986233" cy="141395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489594" y="3549875"/>
            <a:ext cx="1021466" cy="102146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165030" y="3532744"/>
            <a:ext cx="1298246" cy="1038596"/>
          </a:xfrm>
          <a:prstGeom prst="rect">
            <a:avLst/>
          </a:prstGeom>
        </p:spPr>
      </p:pic>
      <p:grpSp>
        <p:nvGrpSpPr>
          <p:cNvPr id="18" name="Group 18"/>
          <p:cNvGrpSpPr/>
          <p:nvPr/>
        </p:nvGrpSpPr>
        <p:grpSpPr>
          <a:xfrm>
            <a:off x="930017" y="9258300"/>
            <a:ext cx="16329283" cy="532308"/>
            <a:chOff x="0" y="0"/>
            <a:chExt cx="21772378" cy="709745"/>
          </a:xfrm>
        </p:grpSpPr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19904675" y="0"/>
              <a:ext cx="1867703" cy="663034"/>
            </a:xfrm>
            <a:prstGeom prst="rect">
              <a:avLst/>
            </a:prstGeom>
          </p:spPr>
        </p:pic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0" y="14805"/>
              <a:ext cx="5914380" cy="69494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693384" y="3219207"/>
            <a:ext cx="986233" cy="141395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489594" y="3611695"/>
            <a:ext cx="1021466" cy="102146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165030" y="3594564"/>
            <a:ext cx="1298246" cy="1038596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028700" y="904875"/>
            <a:ext cx="16230600" cy="1039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6"/>
              </a:lnSpc>
            </a:pPr>
            <a:r>
              <a:rPr lang="en-US" sz="6004">
                <a:solidFill>
                  <a:srgbClr val="3D3738"/>
                </a:solidFill>
                <a:latin typeface="Fira Sans Black"/>
              </a:rPr>
              <a:t>Naslov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5860283"/>
            <a:ext cx="3705001" cy="1760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6"/>
              </a:lnSpc>
            </a:pPr>
            <a:r>
              <a:rPr lang="en-US" sz="2497">
                <a:solidFill>
                  <a:srgbClr val="3D3738"/>
                </a:solidFill>
                <a:latin typeface="Fira Sans Light"/>
              </a:rPr>
              <a:t>Presentations are communication tools that can be used as lectures, reports, and more.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214874" y="5860283"/>
            <a:ext cx="3705001" cy="1760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6"/>
              </a:lnSpc>
            </a:pPr>
            <a:r>
              <a:rPr lang="en-US" sz="2497">
                <a:solidFill>
                  <a:srgbClr val="3D3738"/>
                </a:solidFill>
                <a:latin typeface="Fira Sans Light"/>
              </a:rPr>
              <a:t>Presentations are communication tools that can be used as lectures, reports, and more.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401047" y="5860283"/>
            <a:ext cx="3690817" cy="1760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6"/>
              </a:lnSpc>
            </a:pPr>
            <a:r>
              <a:rPr lang="en-US" sz="2497">
                <a:solidFill>
                  <a:srgbClr val="3D3738"/>
                </a:solidFill>
                <a:latin typeface="Fira Sans Light"/>
              </a:rPr>
              <a:t>Presentations are communication tools that can be used as lectures, reports, and more.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214874" y="5024223"/>
            <a:ext cx="3570906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>
                <a:solidFill>
                  <a:srgbClr val="3D3738"/>
                </a:solidFill>
                <a:latin typeface="Fira Sans Medium"/>
              </a:rPr>
              <a:t>Podnaslov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5024223"/>
            <a:ext cx="3570906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>
                <a:solidFill>
                  <a:srgbClr val="3D3738"/>
                </a:solidFill>
                <a:latin typeface="Fira Sans Medium"/>
              </a:rPr>
              <a:t>Podnaslov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401047" y="5024223"/>
            <a:ext cx="3570906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>
                <a:solidFill>
                  <a:srgbClr val="3D3738"/>
                </a:solidFill>
                <a:latin typeface="Fira Sans Medium"/>
              </a:rPr>
              <a:t>Podnaslov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930017" y="9258300"/>
            <a:ext cx="16329283" cy="532308"/>
            <a:chOff x="0" y="0"/>
            <a:chExt cx="21772378" cy="709745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19904675" y="0"/>
              <a:ext cx="1867703" cy="663034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0" y="14805"/>
              <a:ext cx="5914380" cy="69494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2171</Words>
  <Application>Microsoft Office PowerPoint</Application>
  <PresentationFormat>Po meri</PresentationFormat>
  <Paragraphs>373</Paragraphs>
  <Slides>78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8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78</vt:i4>
      </vt:variant>
    </vt:vector>
  </HeadingPairs>
  <TitlesOfParts>
    <vt:vector size="87" baseType="lpstr">
      <vt:lpstr>Fira Sans Light Bold</vt:lpstr>
      <vt:lpstr>Fira Sans Light</vt:lpstr>
      <vt:lpstr>Calibri</vt:lpstr>
      <vt:lpstr>Fira Sans Black</vt:lpstr>
      <vt:lpstr>Majesty</vt:lpstr>
      <vt:lpstr>Fira Sans Medium</vt:lpstr>
      <vt:lpstr>Arimo</vt:lpstr>
      <vt:lpstr>Arial</vt:lpstr>
      <vt:lpstr>Office Theme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0_PPT-template_NE SPREMINJAJ</dc:title>
  <cp:lastModifiedBy>Mojca Plot</cp:lastModifiedBy>
  <cp:revision>3</cp:revision>
  <dcterms:created xsi:type="dcterms:W3CDTF">2006-08-16T00:00:00Z</dcterms:created>
  <dcterms:modified xsi:type="dcterms:W3CDTF">2021-04-09T07:56:42Z</dcterms:modified>
  <dc:identifier>DAEXl_hjX2A</dc:identifier>
</cp:coreProperties>
</file>